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297" r:id="rId3"/>
    <p:sldId id="279" r:id="rId4"/>
    <p:sldId id="300" r:id="rId5"/>
    <p:sldId id="257" r:id="rId6"/>
    <p:sldId id="301" r:id="rId7"/>
    <p:sldId id="331" r:id="rId8"/>
    <p:sldId id="332" r:id="rId9"/>
    <p:sldId id="333" r:id="rId10"/>
    <p:sldId id="334" r:id="rId11"/>
    <p:sldId id="335" r:id="rId12"/>
    <p:sldId id="336" r:id="rId13"/>
    <p:sldId id="262" r:id="rId14"/>
    <p:sldId id="337" r:id="rId15"/>
    <p:sldId id="338" r:id="rId16"/>
    <p:sldId id="307" r:id="rId17"/>
    <p:sldId id="280" r:id="rId18"/>
    <p:sldId id="267" r:id="rId19"/>
    <p:sldId id="266" r:id="rId20"/>
    <p:sldId id="299" r:id="rId21"/>
    <p:sldId id="268" r:id="rId22"/>
    <p:sldId id="269" r:id="rId23"/>
    <p:sldId id="261" r:id="rId24"/>
    <p:sldId id="272" r:id="rId25"/>
    <p:sldId id="270" r:id="rId26"/>
    <p:sldId id="271" r:id="rId27"/>
    <p:sldId id="306" r:id="rId28"/>
    <p:sldId id="302" r:id="rId29"/>
    <p:sldId id="303" r:id="rId30"/>
    <p:sldId id="304" r:id="rId31"/>
    <p:sldId id="281" r:id="rId32"/>
    <p:sldId id="258" r:id="rId33"/>
    <p:sldId id="308" r:id="rId34"/>
    <p:sldId id="310" r:id="rId35"/>
    <p:sldId id="311" r:id="rId36"/>
    <p:sldId id="282" r:id="rId37"/>
    <p:sldId id="312" r:id="rId38"/>
    <p:sldId id="283" r:id="rId39"/>
    <p:sldId id="341" r:id="rId40"/>
    <p:sldId id="342" r:id="rId41"/>
    <p:sldId id="343" r:id="rId42"/>
    <p:sldId id="344" r:id="rId43"/>
    <p:sldId id="345" r:id="rId44"/>
    <p:sldId id="372"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Reimer" initials="JR" lastIdx="3" clrIdx="1"/>
  <p:cmAuthor id="2" name="Jennifer Teramoto Pedrotti" initials="JT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93979" autoAdjust="0"/>
  </p:normalViewPr>
  <p:slideViewPr>
    <p:cSldViewPr>
      <p:cViewPr varScale="1">
        <p:scale>
          <a:sx n="87" d="100"/>
          <a:sy n="87" d="100"/>
        </p:scale>
        <p:origin x="1066" y="77"/>
      </p:cViewPr>
      <p:guideLst>
        <p:guide orient="horz" pos="2160"/>
        <p:guide pos="2880"/>
      </p:guideLst>
    </p:cSldViewPr>
  </p:slideViewPr>
  <p:outlineViewPr>
    <p:cViewPr>
      <p:scale>
        <a:sx n="33" d="100"/>
        <a:sy n="33" d="100"/>
      </p:scale>
      <p:origin x="0" y="-48560"/>
    </p:cViewPr>
  </p:outlineViewPr>
  <p:notesTextViewPr>
    <p:cViewPr>
      <p:scale>
        <a:sx n="1" d="1"/>
        <a:sy n="1" d="1"/>
      </p:scale>
      <p:origin x="0" y="0"/>
    </p:cViewPr>
  </p:notesTextViewPr>
  <p:notesViewPr>
    <p:cSldViewPr>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349B-8582-47F8-A69C-EA4A9E5D84AE}" type="datetimeFigureOut">
              <a:rPr lang="en-US" smtClean="0"/>
              <a:t>11/6/2020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D64FF4-A35E-4CD6-9976-95114493E6E4}" type="slidenum">
              <a:rPr lang="en-US" smtClean="0"/>
              <a:t>‹#›</a:t>
            </a:fld>
            <a:endParaRPr lang="en-US"/>
          </a:p>
        </p:txBody>
      </p:sp>
    </p:spTree>
    <p:extLst>
      <p:ext uri="{BB962C8B-B14F-4D97-AF65-F5344CB8AC3E}">
        <p14:creationId xmlns:p14="http://schemas.microsoft.com/office/powerpoint/2010/main" val="417466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39</a:t>
            </a:fld>
            <a:endParaRPr lang="en-US"/>
          </a:p>
        </p:txBody>
      </p:sp>
    </p:spTree>
    <p:extLst>
      <p:ext uri="{BB962C8B-B14F-4D97-AF65-F5344CB8AC3E}">
        <p14:creationId xmlns:p14="http://schemas.microsoft.com/office/powerpoint/2010/main" val="3453636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
                <a:schemeClr val="accent1"/>
              </a:buClr>
              <a:buSzPct val="120000"/>
              <a:buFontTx/>
              <a:buNone/>
              <a:tabLst/>
              <a:defRPr/>
            </a:pPr>
            <a:r>
              <a:rPr lang="en-US" u="sng" dirty="0" smtClean="0"/>
              <a:t>Hedonism</a:t>
            </a:r>
            <a:r>
              <a:rPr lang="en-US" dirty="0" smtClean="0"/>
              <a:t>: </a:t>
            </a:r>
            <a:r>
              <a:rPr lang="en-US" sz="3600" dirty="0" smtClean="0"/>
              <a:t>The oldest approach to well-being and happiness and emphasizes pursuing pleasure and avoiding pain.</a:t>
            </a:r>
          </a:p>
          <a:p>
            <a:pPr lvl="1">
              <a:lnSpc>
                <a:spcPct val="150000"/>
              </a:lnSpc>
              <a:buClr>
                <a:schemeClr val="accent1"/>
              </a:buClr>
              <a:buSzPct val="120000"/>
            </a:pPr>
            <a:endParaRPr lang="en-US" sz="3600" dirty="0" smtClean="0"/>
          </a:p>
          <a:p>
            <a:pPr marL="457200" lvl="1" indent="0">
              <a:lnSpc>
                <a:spcPct val="150000"/>
              </a:lnSpc>
              <a:buClr>
                <a:schemeClr val="accent1"/>
              </a:buClr>
              <a:buSzPct val="120000"/>
              <a:buNone/>
            </a:pPr>
            <a:r>
              <a:rPr lang="en-US" sz="3600" dirty="0" smtClean="0"/>
              <a:t>      </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54</a:t>
            </a:fld>
            <a:endParaRPr lang="en-US"/>
          </a:p>
        </p:txBody>
      </p:sp>
    </p:spTree>
    <p:extLst>
      <p:ext uri="{BB962C8B-B14F-4D97-AF65-F5344CB8AC3E}">
        <p14:creationId xmlns:p14="http://schemas.microsoft.com/office/powerpoint/2010/main" val="3517978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55</a:t>
            </a:fld>
            <a:endParaRPr lang="en-US"/>
          </a:p>
        </p:txBody>
      </p:sp>
    </p:spTree>
    <p:extLst>
      <p:ext uri="{BB962C8B-B14F-4D97-AF65-F5344CB8AC3E}">
        <p14:creationId xmlns:p14="http://schemas.microsoft.com/office/powerpoint/2010/main" val="681220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57</a:t>
            </a:fld>
            <a:endParaRPr lang="en-US"/>
          </a:p>
        </p:txBody>
      </p:sp>
    </p:spTree>
    <p:extLst>
      <p:ext uri="{BB962C8B-B14F-4D97-AF65-F5344CB8AC3E}">
        <p14:creationId xmlns:p14="http://schemas.microsoft.com/office/powerpoint/2010/main" val="2455901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58</a:t>
            </a:fld>
            <a:endParaRPr lang="en-US"/>
          </a:p>
        </p:txBody>
      </p:sp>
    </p:spTree>
    <p:extLst>
      <p:ext uri="{BB962C8B-B14F-4D97-AF65-F5344CB8AC3E}">
        <p14:creationId xmlns:p14="http://schemas.microsoft.com/office/powerpoint/2010/main" val="2704678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US" sz="2600"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59</a:t>
            </a:fld>
            <a:endParaRPr lang="en-US"/>
          </a:p>
        </p:txBody>
      </p:sp>
    </p:spTree>
    <p:extLst>
      <p:ext uri="{BB962C8B-B14F-4D97-AF65-F5344CB8AC3E}">
        <p14:creationId xmlns:p14="http://schemas.microsoft.com/office/powerpoint/2010/main" val="1542287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60</a:t>
            </a:fld>
            <a:endParaRPr lang="en-US"/>
          </a:p>
        </p:txBody>
      </p:sp>
    </p:spTree>
    <p:extLst>
      <p:ext uri="{BB962C8B-B14F-4D97-AF65-F5344CB8AC3E}">
        <p14:creationId xmlns:p14="http://schemas.microsoft.com/office/powerpoint/2010/main" val="3467199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Seven deadly sins</a:t>
            </a:r>
            <a:r>
              <a:rPr lang="en-US" dirty="0" smtClean="0"/>
              <a:t>: A</a:t>
            </a:r>
            <a:r>
              <a:rPr lang="en-US" sz="1200" kern="1200" dirty="0" smtClean="0">
                <a:solidFill>
                  <a:schemeClr val="tx1"/>
                </a:solidFill>
                <a:effectLst/>
                <a:latin typeface="+mn-lt"/>
                <a:ea typeface="+mn-ea"/>
                <a:cs typeface="+mn-cs"/>
              </a:rPr>
              <a:t>nger, envy, greed, intemperance, lust, pride, and sloth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62</a:t>
            </a:fld>
            <a:endParaRPr lang="en-US"/>
          </a:p>
        </p:txBody>
      </p:sp>
    </p:spTree>
    <p:extLst>
      <p:ext uri="{BB962C8B-B14F-4D97-AF65-F5344CB8AC3E}">
        <p14:creationId xmlns:p14="http://schemas.microsoft.com/office/powerpoint/2010/main" val="1653152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600" dirty="0" smtClean="0"/>
              <a:t>Moses Maimonides:</a:t>
            </a:r>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63</a:t>
            </a:fld>
            <a:endParaRPr lang="en-US"/>
          </a:p>
        </p:txBody>
      </p:sp>
    </p:spTree>
    <p:extLst>
      <p:ext uri="{BB962C8B-B14F-4D97-AF65-F5344CB8AC3E}">
        <p14:creationId xmlns:p14="http://schemas.microsoft.com/office/powerpoint/2010/main" val="3331981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Romantic movement: </a:t>
            </a:r>
            <a:r>
              <a:rPr lang="en-US" sz="1200" kern="1200" dirty="0" smtClean="0">
                <a:solidFill>
                  <a:schemeClr val="tx1"/>
                </a:solidFill>
                <a:effectLst/>
                <a:latin typeface="+mn-lt"/>
                <a:ea typeface="+mn-ea"/>
                <a:cs typeface="+mn-cs"/>
              </a:rPr>
              <a:t>It captures the excitement of the intelligentsia as they explored the full range of their emotional life from the spiritual to the mundane.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66</a:t>
            </a:fld>
            <a:endParaRPr lang="en-US"/>
          </a:p>
        </p:txBody>
      </p:sp>
    </p:spTree>
    <p:extLst>
      <p:ext uri="{BB962C8B-B14F-4D97-AF65-F5344CB8AC3E}">
        <p14:creationId xmlns:p14="http://schemas.microsoft.com/office/powerpoint/2010/main" val="2878733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D64FF4-A35E-4CD6-9976-95114493E6E4}" type="slidenum">
              <a:rPr lang="en-US" smtClean="0"/>
              <a:t>70</a:t>
            </a:fld>
            <a:endParaRPr lang="en-US"/>
          </a:p>
        </p:txBody>
      </p:sp>
    </p:spTree>
    <p:extLst>
      <p:ext uri="{BB962C8B-B14F-4D97-AF65-F5344CB8AC3E}">
        <p14:creationId xmlns:p14="http://schemas.microsoft.com/office/powerpoint/2010/main" val="246707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u="sng" dirty="0" smtClean="0"/>
              <a:t>Subjective level</a:t>
            </a:r>
            <a:r>
              <a:rPr lang="en-US" sz="2600" dirty="0" smtClean="0"/>
              <a:t>: Focuses on positive emotions and constructive thoughts.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u="sng" dirty="0" smtClean="0"/>
              <a:t>Individual level</a:t>
            </a:r>
            <a:r>
              <a:rPr lang="en-US" sz="2600" dirty="0" smtClean="0"/>
              <a:t>: Focuses on positive behavior pattern and individual creative potential.</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u="sng" dirty="0" smtClean="0"/>
              <a:t>Society level</a:t>
            </a:r>
            <a:r>
              <a:rPr lang="en-US" sz="2600" dirty="0" smtClean="0"/>
              <a:t>: Work on development of civic virtues as well as support and nurture citizens.</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40</a:t>
            </a:fld>
            <a:endParaRPr lang="en-US"/>
          </a:p>
        </p:txBody>
      </p:sp>
    </p:spTree>
    <p:extLst>
      <p:ext uri="{BB962C8B-B14F-4D97-AF65-F5344CB8AC3E}">
        <p14:creationId xmlns:p14="http://schemas.microsoft.com/office/powerpoint/2010/main" val="3956081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41</a:t>
            </a:fld>
            <a:endParaRPr lang="en-US"/>
          </a:p>
        </p:txBody>
      </p:sp>
    </p:spTree>
    <p:extLst>
      <p:ext uri="{BB962C8B-B14F-4D97-AF65-F5344CB8AC3E}">
        <p14:creationId xmlns:p14="http://schemas.microsoft.com/office/powerpoint/2010/main" val="4209306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42</a:t>
            </a:fld>
            <a:endParaRPr lang="en-US"/>
          </a:p>
        </p:txBody>
      </p:sp>
    </p:spTree>
    <p:extLst>
      <p:ext uri="{BB962C8B-B14F-4D97-AF65-F5344CB8AC3E}">
        <p14:creationId xmlns:p14="http://schemas.microsoft.com/office/powerpoint/2010/main" val="364355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u="sng" dirty="0" smtClean="0"/>
              <a:t>Self-help interventions based on positive psychology</a:t>
            </a:r>
            <a:r>
              <a:rPr lang="en-US" sz="2600" dirty="0" smtClean="0"/>
              <a:t>: Help increase positive mood and well-being.</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Conclusion: More positive emotions, more success.</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43</a:t>
            </a:fld>
            <a:endParaRPr lang="en-US"/>
          </a:p>
        </p:txBody>
      </p:sp>
    </p:spTree>
    <p:extLst>
      <p:ext uri="{BB962C8B-B14F-4D97-AF65-F5344CB8AC3E}">
        <p14:creationId xmlns:p14="http://schemas.microsoft.com/office/powerpoint/2010/main" val="191916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Corey L. M. Keyes and Shane Lopez (2002) created a classification system that has yielded one of the basic terms in positive psychology.</a:t>
            </a:r>
          </a:p>
          <a:p>
            <a:endParaRPr lang="en-US" sz="1200" kern="1200" dirty="0" smtClean="0">
              <a:solidFill>
                <a:schemeClr val="tx1"/>
              </a:solidFill>
              <a:effectLst/>
              <a:latin typeface="+mn-lt"/>
              <a:ea typeface="+mn-ea"/>
              <a:cs typeface="+mn-cs"/>
            </a:endParaRPr>
          </a:p>
          <a:p>
            <a:r>
              <a:rPr lang="en-US" u="sng" dirty="0" smtClean="0"/>
              <a:t>Flourishing</a:t>
            </a:r>
            <a:r>
              <a:rPr lang="en-US" dirty="0" smtClean="0"/>
              <a:t>: High on well-being and low on mental illness </a:t>
            </a:r>
            <a:r>
              <a:rPr lang="en-US" sz="2400" dirty="0" smtClean="0"/>
              <a:t>are flourishing</a:t>
            </a:r>
          </a:p>
          <a:p>
            <a:endParaRPr lang="en-US" sz="2400" dirty="0" smtClean="0"/>
          </a:p>
          <a:p>
            <a:r>
              <a:rPr lang="en-US" u="sng" dirty="0" smtClean="0"/>
              <a:t>Struggling</a:t>
            </a:r>
            <a:r>
              <a:rPr lang="en-US" dirty="0" smtClean="0"/>
              <a:t>: High well-being and high on mental illness are </a:t>
            </a:r>
            <a:r>
              <a:rPr lang="en-US" sz="2400" dirty="0" smtClean="0"/>
              <a:t>struggling</a:t>
            </a:r>
          </a:p>
          <a:p>
            <a:endParaRPr lang="en-US" sz="2400" dirty="0" smtClean="0"/>
          </a:p>
          <a:p>
            <a:r>
              <a:rPr lang="en-US" sz="2400" u="sng" dirty="0" smtClean="0"/>
              <a:t>Floundering</a:t>
            </a:r>
            <a:r>
              <a:rPr lang="en-US" sz="2400" dirty="0" smtClean="0"/>
              <a:t>: Low on well-being but high on mental illness symptoms are floundering</a:t>
            </a:r>
          </a:p>
          <a:p>
            <a:endParaRPr lang="en-US" sz="2400" dirty="0" smtClean="0"/>
          </a:p>
          <a:p>
            <a:r>
              <a:rPr lang="en-US" sz="2400" u="sng" dirty="0" smtClean="0"/>
              <a:t>Languishing</a:t>
            </a:r>
            <a:r>
              <a:rPr lang="en-US" sz="2400" dirty="0" smtClean="0"/>
              <a:t>:</a:t>
            </a:r>
            <a:r>
              <a:rPr lang="en-US" sz="2400" baseline="0" dirty="0" smtClean="0"/>
              <a:t> </a:t>
            </a:r>
            <a:r>
              <a:rPr lang="en-US" sz="2400" dirty="0" smtClean="0"/>
              <a:t>Low well-being and low on mental illness are languishing</a:t>
            </a:r>
          </a:p>
          <a:p>
            <a:pPr lvl="2">
              <a:lnSpc>
                <a:spcPct val="150000"/>
              </a:lnSpc>
              <a:buClr>
                <a:schemeClr val="accent1"/>
              </a:buClr>
              <a:buSzPct val="120000"/>
            </a:pPr>
            <a:endParaRPr lang="en-US" sz="2400"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45</a:t>
            </a:fld>
            <a:endParaRPr lang="en-US"/>
          </a:p>
        </p:txBody>
      </p:sp>
    </p:spTree>
    <p:extLst>
      <p:ext uri="{BB962C8B-B14F-4D97-AF65-F5344CB8AC3E}">
        <p14:creationId xmlns:p14="http://schemas.microsoft.com/office/powerpoint/2010/main" val="349701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9974C31-EB4A-4B21-8134-CB5741A1DC5F}" type="slidenum">
              <a:rPr lang="en-US" smtClean="0"/>
              <a:t>46</a:t>
            </a:fld>
            <a:endParaRPr lang="en-US"/>
          </a:p>
        </p:txBody>
      </p:sp>
    </p:spTree>
    <p:extLst>
      <p:ext uri="{BB962C8B-B14F-4D97-AF65-F5344CB8AC3E}">
        <p14:creationId xmlns:p14="http://schemas.microsoft.com/office/powerpoint/2010/main" val="246591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Social well-being: social acceptance, actualization, contribution, coherence, integration</a:t>
            </a:r>
          </a:p>
          <a:p>
            <a:r>
              <a:rPr lang="en-US" b="0" dirty="0" smtClean="0"/>
              <a:t>Psychological</a:t>
            </a:r>
            <a:r>
              <a:rPr lang="en-US" b="0" baseline="0" dirty="0" smtClean="0"/>
              <a:t> well-being: feel competent, autonomous, and self-accepting; have purpose in life; exhibit personal </a:t>
            </a:r>
            <a:r>
              <a:rPr lang="en-US" b="0" baseline="0" dirty="0" err="1" smtClean="0"/>
              <a:t>groth</a:t>
            </a:r>
            <a:r>
              <a:rPr lang="en-US" b="0" baseline="0" dirty="0" smtClean="0"/>
              <a:t>; and enjoy positive relationships with others</a:t>
            </a:r>
          </a:p>
          <a:p>
            <a:r>
              <a:rPr lang="en-US" b="0" baseline="0" dirty="0" smtClean="0"/>
              <a:t>Emotional well-being: happy, satisfied</a:t>
            </a:r>
            <a:endParaRPr lang="en-US" b="0" dirty="0"/>
          </a:p>
        </p:txBody>
      </p:sp>
      <p:sp>
        <p:nvSpPr>
          <p:cNvPr id="4" name="Slide Number Placeholder 3"/>
          <p:cNvSpPr>
            <a:spLocks noGrp="1"/>
          </p:cNvSpPr>
          <p:nvPr>
            <p:ph type="sldNum" sz="quarter" idx="10"/>
          </p:nvPr>
        </p:nvSpPr>
        <p:spPr/>
        <p:txBody>
          <a:bodyPr/>
          <a:lstStyle/>
          <a:p>
            <a:fld id="{39974C31-EB4A-4B21-8134-CB5741A1DC5F}" type="slidenum">
              <a:rPr lang="en-US" smtClean="0"/>
              <a:t>47</a:t>
            </a:fld>
            <a:endParaRPr lang="en-US"/>
          </a:p>
        </p:txBody>
      </p:sp>
    </p:spTree>
    <p:extLst>
      <p:ext uri="{BB962C8B-B14F-4D97-AF65-F5344CB8AC3E}">
        <p14:creationId xmlns:p14="http://schemas.microsoft.com/office/powerpoint/2010/main" val="1215615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400" u="sng" dirty="0" smtClean="0"/>
              <a:t>Dynamic model of affect</a:t>
            </a:r>
            <a:r>
              <a:rPr lang="en-US" sz="3400" dirty="0" smtClean="0"/>
              <a:t>: Independence of positive and negative emotions depends on the situation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34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3400" u="sng" dirty="0" smtClean="0"/>
              <a:t>Unique psychological processes:</a:t>
            </a:r>
            <a:r>
              <a:rPr lang="en-US" sz="3400" dirty="0" smtClean="0"/>
              <a:t> Help a person move from feeling negative emotions to neutral emotionality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34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3400" u="sng" dirty="0" smtClean="0"/>
              <a:t>Other psychological processes</a:t>
            </a:r>
            <a:r>
              <a:rPr lang="en-US" sz="3400" dirty="0" smtClean="0"/>
              <a:t> that help someone move from neutral emotionality to greater happiness</a:t>
            </a:r>
          </a:p>
          <a:p>
            <a:pPr lvl="1">
              <a:lnSpc>
                <a:spcPct val="150000"/>
              </a:lnSpc>
              <a:buClr>
                <a:schemeClr val="accent1"/>
              </a:buClr>
              <a:buSzPct val="120000"/>
              <a:buFont typeface="Wingdings" panose="05000000000000000000" pitchFamily="2" charset="2"/>
              <a:buNone/>
            </a:pPr>
            <a:endParaRPr lang="en-US" sz="34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3400"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51</a:t>
            </a:fld>
            <a:endParaRPr lang="en-US"/>
          </a:p>
        </p:txBody>
      </p:sp>
    </p:spTree>
    <p:extLst>
      <p:ext uri="{BB962C8B-B14F-4D97-AF65-F5344CB8AC3E}">
        <p14:creationId xmlns:p14="http://schemas.microsoft.com/office/powerpoint/2010/main" val="3604166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B7C3F878-F5E8-489B-AC8A-64F2A7E22C28}" type="datetimeFigureOut">
              <a:rPr lang="en-US" smtClean="0"/>
              <a:pPr/>
              <a:t>11/6/2020</a:t>
            </a:fld>
            <a:endParaRPr lang="en-US"/>
          </a:p>
        </p:txBody>
      </p:sp>
      <p:sp>
        <p:nvSpPr>
          <p:cNvPr id="5" name="Footer Placeholder 4"/>
          <p:cNvSpPr>
            <a:spLocks noGrp="1"/>
          </p:cNvSpPr>
          <p:nvPr>
            <p:ph type="ftr" sz="quarter" idx="11"/>
          </p:nvPr>
        </p:nvSpPr>
        <p:spPr>
          <a:xfrm>
            <a:off x="1174044" y="5357592"/>
            <a:ext cx="5034845" cy="365125"/>
          </a:xfrm>
        </p:spPr>
        <p:txBody>
          <a:bodyPr/>
          <a:lstStyle/>
          <a:p>
            <a:endParaRPr lang="en-US" dirty="0"/>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651FC063-5EA9-49AF-AFAF-D68C9E82B23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C3F878-F5E8-489B-AC8A-64F2A7E22C28}" type="datetimeFigureOut">
              <a:rPr lang="en-US" smtClean="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7C3F878-F5E8-489B-AC8A-64F2A7E22C28}" type="datetimeFigureOut">
              <a:rPr lang="en-US" smtClean="0"/>
              <a:pPr/>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FC063-5EA9-49AF-AFAF-D68C9E82B23B}" type="slidenum">
              <a:rPr lang="en-US" smtClean="0"/>
              <a:pPr/>
              <a:t>‹#›</a:t>
            </a:fld>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7C3F878-F5E8-489B-AC8A-64F2A7E22C28}" type="datetimeFigureOut">
              <a:rPr lang="en-US" smtClean="0"/>
              <a:pPr/>
              <a:t>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1FC063-5EA9-49AF-AFAF-D68C9E82B23B}" type="slidenum">
              <a:rPr lang="en-US" smtClean="0"/>
              <a:pPr/>
              <a:t>‹#›</a:t>
            </a:fld>
            <a:endParaRPr lang="en-US"/>
          </a:p>
        </p:txBody>
      </p:sp>
      <p:sp>
        <p:nvSpPr>
          <p:cNvPr id="11" name="Content Placeholder 10"/>
          <p:cNvSpPr>
            <a:spLocks noGrp="1"/>
          </p:cNvSpPr>
          <p:nvPr>
            <p:ph sz="quarter" idx="13"/>
          </p:nvPr>
        </p:nvSpPr>
        <p:spPr>
          <a:xfrm>
            <a:off x="1298448" y="2944368"/>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C3F878-F5E8-489B-AC8A-64F2A7E22C28}" type="datetimeFigureOut">
              <a:rPr lang="en-US" smtClean="0"/>
              <a:pPr/>
              <a:t>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F878-F5E8-489B-AC8A-64F2A7E22C28}" type="datetimeFigureOut">
              <a:rPr lang="en-US" smtClean="0"/>
              <a:pPr/>
              <a:t>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smtClean="0"/>
              <a:t>Click to edit Master title style</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B7C3F878-F5E8-489B-AC8A-64F2A7E22C28}" type="datetimeFigureOut">
              <a:rPr lang="en-US" smtClean="0"/>
              <a:pPr/>
              <a:t>11/6/2020</a:t>
            </a:fld>
            <a:endParaRPr lang="en-US"/>
          </a:p>
        </p:txBody>
      </p:sp>
      <p:sp>
        <p:nvSpPr>
          <p:cNvPr id="6" name="Footer Placeholder 5"/>
          <p:cNvSpPr>
            <a:spLocks noGrp="1"/>
          </p:cNvSpPr>
          <p:nvPr>
            <p:ph type="ftr" sz="quarter" idx="11"/>
          </p:nvPr>
        </p:nvSpPr>
        <p:spPr>
          <a:xfrm rot="-60000">
            <a:off x="914554" y="5829261"/>
            <a:ext cx="3522607" cy="365125"/>
          </a:xfrm>
        </p:spPr>
        <p:txBody>
          <a:bodyPr/>
          <a:lstStyle/>
          <a:p>
            <a:endParaRPr lang="en-US" dirty="0"/>
          </a:p>
        </p:txBody>
      </p:sp>
      <p:sp>
        <p:nvSpPr>
          <p:cNvPr id="7" name="Slide Number Placeholder 6"/>
          <p:cNvSpPr>
            <a:spLocks noGrp="1"/>
          </p:cNvSpPr>
          <p:nvPr>
            <p:ph type="sldNum" sz="quarter" idx="12"/>
          </p:nvPr>
        </p:nvSpPr>
        <p:spPr>
          <a:xfrm rot="60000">
            <a:off x="7557313" y="5896961"/>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B7C3F878-F5E8-489B-AC8A-64F2A7E22C28}" type="datetimeFigureOut">
              <a:rPr lang="en-US" smtClean="0"/>
              <a:pPr/>
              <a:t>11/6/2020</a:t>
            </a:fld>
            <a:endParaRPr lang="en-US"/>
          </a:p>
        </p:txBody>
      </p:sp>
      <p:sp>
        <p:nvSpPr>
          <p:cNvPr id="6" name="Footer Placeholder 5"/>
          <p:cNvSpPr>
            <a:spLocks noGrp="1"/>
          </p:cNvSpPr>
          <p:nvPr>
            <p:ph type="ftr" sz="quarter" idx="11"/>
          </p:nvPr>
        </p:nvSpPr>
        <p:spPr>
          <a:xfrm rot="-60000">
            <a:off x="914569" y="5831037"/>
            <a:ext cx="3319043" cy="365125"/>
          </a:xfrm>
        </p:spPr>
        <p:txBody>
          <a:bodyPr/>
          <a:lstStyle/>
          <a:p>
            <a:endParaRPr lang="en-US" dirty="0"/>
          </a:p>
        </p:txBody>
      </p:sp>
      <p:sp>
        <p:nvSpPr>
          <p:cNvPr id="7" name="Slide Number Placeholder 6"/>
          <p:cNvSpPr>
            <a:spLocks noGrp="1"/>
          </p:cNvSpPr>
          <p:nvPr>
            <p:ph type="sldNum" sz="quarter" idx="12"/>
          </p:nvPr>
        </p:nvSpPr>
        <p:spPr>
          <a:xfrm rot="60000">
            <a:off x="7562089" y="5900026"/>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B7C3F878-F5E8-489B-AC8A-64F2A7E22C28}" type="datetimeFigureOut">
              <a:rPr lang="en-US" smtClean="0"/>
              <a:pPr/>
              <a:t>11/6/2020</a:t>
            </a:fld>
            <a:endParaRPr lang="en-US" dirty="0"/>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dirty="0"/>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651FC063-5EA9-49AF-AFAF-D68C9E82B23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ted.com/talks/martin_seligman_on_the_state_of_psycholog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www.goodreads.com/author/show/838305.Mother_Teresa"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com/imgres?client=firefox-a&amp;sa=X&amp;rls=org.mozilla:en-US:official&amp;biw=1600&amp;bih=784&amp;tbm=isch&amp;tbnid=JPnUevzIshG_WM:&amp;imgrefurl=http://www.ted.com/talks/mihaly_csikszentmihalyi_on_flow.html&amp;docid=nRLQAck1vsI75M&amp;imgurl=http://images.ted.com/images/ted/57024_389x292.jpg&amp;w=389&amp;h=292&amp;ei=7n9xUf7uFJCG0QHi6oHYDA&amp;zoom=1&amp;ved=1t:3588,r:30,s:0,i:200" TargetMode="External"/><Relationship Id="rId2" Type="http://schemas.openxmlformats.org/officeDocument/2006/relationships/hyperlink" Target="http://www.ted.com/talks/mihaly_csikszentmihalyi_on_flow.html" TargetMode="Externa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viacharacter.org/www/Character-Strengths/VIA-Classifica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google.com/imgres?client=firefox-a&amp;hs=aaG&amp;sa=X&amp;rls=org.mozilla:en-US:official&amp;biw=1600&amp;bih=784&amp;tbm=isch&amp;tbnid=EUCO6n6kdpKWnM:&amp;imgrefurl=http://www.ted.com/talks/martin_seligman_on_the_state_of_psychology.html&amp;docid=m_VQ2v5GX-prgM&amp;imgurl=http://images.ted.com/images/ted/464ab07ec4d4bb056256c343837a3a2ced132996_389x292.jpg&amp;w=389&amp;h=292&amp;ei=fX9xUcOaEanY0QHLjIHgDA&amp;zoom=1&amp;ved=1t:3588,r:15,s:0,i:145" TargetMode="External"/><Relationship Id="rId2" Type="http://schemas.openxmlformats.org/officeDocument/2006/relationships/hyperlink" Target="http://www.ted.com/talks/martin_seligman_on_the_state_of_psychology.html" TargetMode="Externa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www.authentichappiness.sas.upenn.edu/seligman.aspx" TargetMode="Externa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hyperlink" Target="http://www.cgu.edu/pages/1871.asp"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3505200"/>
            <a:ext cx="5723468" cy="914400"/>
          </a:xfrm>
        </p:spPr>
        <p:txBody>
          <a:bodyPr>
            <a:normAutofit/>
          </a:bodyPr>
          <a:lstStyle/>
          <a:p>
            <a:r>
              <a:rPr lang="en-US" dirty="0" smtClean="0">
                <a:solidFill>
                  <a:schemeClr val="bg1"/>
                </a:solidFill>
              </a:rPr>
              <a:t>Positive Psychology</a:t>
            </a:r>
            <a:endParaRPr lang="en-US" dirty="0">
              <a:solidFill>
                <a:schemeClr val="bg1"/>
              </a:solidFill>
            </a:endParaRPr>
          </a:p>
        </p:txBody>
      </p:sp>
      <p:sp>
        <p:nvSpPr>
          <p:cNvPr id="3" name="Subtitle 2"/>
          <p:cNvSpPr>
            <a:spLocks noGrp="1"/>
          </p:cNvSpPr>
          <p:nvPr>
            <p:ph type="subTitle" idx="1"/>
          </p:nvPr>
        </p:nvSpPr>
        <p:spPr>
          <a:xfrm>
            <a:off x="5562600" y="4343400"/>
            <a:ext cx="3048000" cy="803980"/>
          </a:xfrm>
        </p:spPr>
        <p:txBody>
          <a:bodyPr/>
          <a:lstStyle/>
          <a:p>
            <a:r>
              <a:rPr lang="en-US" dirty="0" smtClean="0">
                <a:solidFill>
                  <a:schemeClr val="bg1"/>
                </a:solidFill>
              </a:rPr>
              <a:t>An Introduction </a:t>
            </a:r>
            <a:endParaRPr lang="en-US" dirty="0">
              <a:solidFill>
                <a:schemeClr val="bg1"/>
              </a:solidFill>
            </a:endParaRPr>
          </a:p>
        </p:txBody>
      </p:sp>
    </p:spTree>
    <p:extLst>
      <p:ext uri="{BB962C8B-B14F-4D97-AF65-F5344CB8AC3E}">
        <p14:creationId xmlns:p14="http://schemas.microsoft.com/office/powerpoint/2010/main" val="2480142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225" y="762000"/>
            <a:ext cx="5867400" cy="1600200"/>
          </a:xfrm>
        </p:spPr>
        <p:txBody>
          <a:bodyPr/>
          <a:lstStyle/>
          <a:p>
            <a:pPr>
              <a:defRPr/>
            </a:pPr>
            <a:r>
              <a:rPr lang="en-US" dirty="0" smtClean="0"/>
              <a:t>School Sisters of </a:t>
            </a:r>
            <a:br>
              <a:rPr lang="en-US" dirty="0" smtClean="0"/>
            </a:br>
            <a:r>
              <a:rPr lang="en-US" dirty="0" smtClean="0"/>
              <a:t>Notre Dame 1932</a:t>
            </a:r>
            <a:endParaRPr lang="en-US" dirty="0"/>
          </a:p>
        </p:txBody>
      </p:sp>
      <p:sp>
        <p:nvSpPr>
          <p:cNvPr id="4" name="Footer Placeholder 3"/>
          <p:cNvSpPr>
            <a:spLocks noGrp="1"/>
          </p:cNvSpPr>
          <p:nvPr>
            <p:ph type="ftr" sz="quarter" idx="11"/>
          </p:nvPr>
        </p:nvSpPr>
        <p:spPr/>
        <p:txBody>
          <a:bodyPr/>
          <a:lstStyle/>
          <a:p>
            <a:pPr>
              <a:defRPr/>
            </a:pPr>
            <a:r>
              <a:rPr lang="en-US" dirty="0"/>
              <a:t>Authentic Happiness by Seligman (2002)</a:t>
            </a:r>
          </a:p>
          <a:p>
            <a:pPr>
              <a:defRPr/>
            </a:pPr>
            <a:endParaRPr lang="en-US" dirty="0"/>
          </a:p>
        </p:txBody>
      </p:sp>
      <p:pic>
        <p:nvPicPr>
          <p:cNvPr id="18436" name="Picture 4" descr="Sisters of Notre Dame de Nam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075" y="304800"/>
            <a:ext cx="2295525"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Content Placeholder 2"/>
          <p:cNvSpPr txBox="1">
            <a:spLocks/>
          </p:cNvSpPr>
          <p:nvPr/>
        </p:nvSpPr>
        <p:spPr bwMode="auto">
          <a:xfrm>
            <a:off x="1066799" y="2819400"/>
            <a:ext cx="6781801"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r>
              <a:rPr lang="en-US" altLang="en-US" dirty="0"/>
              <a:t>Sketches were rated in the amount of positive feeling</a:t>
            </a:r>
          </a:p>
          <a:p>
            <a:pPr lvl="1"/>
            <a:r>
              <a:rPr lang="en-US" altLang="en-US" sz="2000" dirty="0"/>
              <a:t>Most cheerful quarter: 90% alive at age 85, 54% at age 94</a:t>
            </a:r>
          </a:p>
          <a:p>
            <a:pPr lvl="1"/>
            <a:r>
              <a:rPr lang="en-US" altLang="en-US" sz="2000" dirty="0"/>
              <a:t>Least cheerful quarter: 34% alive at age 85, 11% at age 94</a:t>
            </a:r>
          </a:p>
          <a:p>
            <a:r>
              <a:rPr lang="en-US" altLang="en-US" dirty="0"/>
              <a:t>Cecilia </a:t>
            </a:r>
            <a:r>
              <a:rPr lang="en-US" altLang="en-US" dirty="0" err="1"/>
              <a:t>O’Payne</a:t>
            </a:r>
            <a:r>
              <a:rPr lang="en-US" altLang="en-US" dirty="0"/>
              <a:t> (lived over 98 years)</a:t>
            </a:r>
          </a:p>
          <a:p>
            <a:r>
              <a:rPr lang="en-US" altLang="en-US" dirty="0"/>
              <a:t>Marguerite Donnelly (died at 59)</a:t>
            </a:r>
          </a:p>
        </p:txBody>
      </p:sp>
    </p:spTree>
    <p:extLst>
      <p:ext uri="{BB962C8B-B14F-4D97-AF65-F5344CB8AC3E}">
        <p14:creationId xmlns:p14="http://schemas.microsoft.com/office/powerpoint/2010/main" val="1002150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6965245" cy="1202485"/>
          </a:xfrm>
        </p:spPr>
        <p:txBody>
          <a:bodyPr/>
          <a:lstStyle/>
          <a:p>
            <a:pPr>
              <a:defRPr/>
            </a:pPr>
            <a:r>
              <a:rPr lang="en-US" dirty="0" err="1" smtClean="0"/>
              <a:t>PsycInfo</a:t>
            </a:r>
            <a:r>
              <a:rPr lang="en-US" dirty="0" smtClean="0"/>
              <a:t> Research Papers</a:t>
            </a:r>
            <a:endParaRPr lang="en-US" dirty="0"/>
          </a:p>
        </p:txBody>
      </p:sp>
      <p:sp>
        <p:nvSpPr>
          <p:cNvPr id="19459" name="Content Placeholder 2"/>
          <p:cNvSpPr>
            <a:spLocks noGrp="1"/>
          </p:cNvSpPr>
          <p:nvPr>
            <p:ph sz="half" idx="4294967295"/>
          </p:nvPr>
        </p:nvSpPr>
        <p:spPr>
          <a:xfrm>
            <a:off x="4406900" y="1600200"/>
            <a:ext cx="4038600" cy="4525963"/>
          </a:xfrm>
          <a:ln>
            <a:solidFill>
              <a:schemeClr val="tx1"/>
            </a:solidFill>
          </a:ln>
        </p:spPr>
        <p:txBody>
          <a:bodyPr/>
          <a:lstStyle/>
          <a:p>
            <a:pPr marL="0" indent="0">
              <a:buFont typeface="Arial" panose="020B0604020202020204" pitchFamily="34" charset="0"/>
              <a:buNone/>
              <a:defRPr/>
            </a:pPr>
            <a:r>
              <a:rPr lang="en-US" altLang="en-US" sz="2800" dirty="0" smtClean="0"/>
              <a:t>  Positive Psychology</a:t>
            </a:r>
          </a:p>
          <a:p>
            <a:pPr marL="457200" lvl="1" indent="0">
              <a:buFont typeface="Courier New" panose="02070309020205020404" pitchFamily="49" charset="0"/>
              <a:buNone/>
              <a:defRPr/>
            </a:pPr>
            <a:r>
              <a:rPr lang="en-US" altLang="en-US" sz="2400" dirty="0" smtClean="0"/>
              <a:t>Joy		  8,762</a:t>
            </a:r>
            <a:endParaRPr lang="en-US" altLang="en-US" sz="2400" dirty="0"/>
          </a:p>
          <a:p>
            <a:pPr marL="457200" lvl="1" indent="0">
              <a:buFont typeface="Courier New" panose="02070309020205020404" pitchFamily="49" charset="0"/>
              <a:buNone/>
              <a:defRPr/>
            </a:pPr>
            <a:r>
              <a:rPr lang="en-US" altLang="en-US" sz="2400" dirty="0" smtClean="0"/>
              <a:t>Happiness	17,716</a:t>
            </a:r>
          </a:p>
          <a:p>
            <a:pPr marL="457200" lvl="1" indent="0">
              <a:buFont typeface="Courier New" panose="02070309020205020404" pitchFamily="49" charset="0"/>
              <a:buNone/>
              <a:defRPr/>
            </a:pPr>
            <a:r>
              <a:rPr lang="en-US" altLang="en-US" sz="2400" dirty="0" smtClean="0"/>
              <a:t>Life satisfaction	22,436</a:t>
            </a:r>
          </a:p>
          <a:p>
            <a:pPr marL="457200" lvl="1" indent="0">
              <a:buFont typeface="Courier New" panose="02070309020205020404" pitchFamily="49" charset="0"/>
              <a:buNone/>
              <a:defRPr/>
            </a:pPr>
            <a:r>
              <a:rPr lang="en-US" altLang="en-US" sz="2400" dirty="0" smtClean="0"/>
              <a:t>Mindfulness	11,414</a:t>
            </a:r>
          </a:p>
          <a:p>
            <a:pPr lvl="1">
              <a:defRPr/>
            </a:pPr>
            <a:endParaRPr lang="en-US" altLang="en-US" dirty="0"/>
          </a:p>
          <a:p>
            <a:pPr lvl="1">
              <a:defRPr/>
            </a:pPr>
            <a:r>
              <a:rPr lang="en-US" altLang="en-US" dirty="0" smtClean="0"/>
              <a:t>Note: Mindfulness increased the most in the last year…21% increase vs 6-8% in other categories</a:t>
            </a:r>
          </a:p>
        </p:txBody>
      </p:sp>
      <p:sp>
        <p:nvSpPr>
          <p:cNvPr id="3" name="Content Placeholder 2"/>
          <p:cNvSpPr>
            <a:spLocks noGrp="1"/>
          </p:cNvSpPr>
          <p:nvPr>
            <p:ph sz="quarter" idx="13"/>
          </p:nvPr>
        </p:nvSpPr>
        <p:spPr>
          <a:xfrm>
            <a:off x="653345" y="1600200"/>
            <a:ext cx="3753555" cy="4525963"/>
          </a:xfrm>
          <a:ln>
            <a:solidFill>
              <a:schemeClr val="tx1"/>
            </a:solidFill>
          </a:ln>
        </p:spPr>
        <p:txBody>
          <a:bodyPr>
            <a:normAutofit fontScale="92500"/>
          </a:bodyPr>
          <a:lstStyle/>
          <a:p>
            <a:pPr marL="0" indent="0">
              <a:buFont typeface="Arial" panose="020B0604020202020204" pitchFamily="34" charset="0"/>
              <a:buNone/>
              <a:defRPr/>
            </a:pPr>
            <a:r>
              <a:rPr lang="en-US" altLang="en-US" sz="2800" dirty="0" smtClean="0"/>
              <a:t>Clinical Psychology </a:t>
            </a:r>
          </a:p>
          <a:p>
            <a:pPr marL="457200" lvl="1" indent="0">
              <a:buFont typeface="Courier New" panose="02070309020205020404" pitchFamily="49" charset="0"/>
              <a:buNone/>
              <a:defRPr/>
            </a:pPr>
            <a:r>
              <a:rPr lang="en-US" altLang="en-US" sz="2400" dirty="0" smtClean="0"/>
              <a:t>Anger		  31,260</a:t>
            </a:r>
          </a:p>
          <a:p>
            <a:pPr marL="457200" lvl="1" indent="0">
              <a:buFont typeface="Courier New" panose="02070309020205020404" pitchFamily="49" charset="0"/>
              <a:buNone/>
              <a:defRPr/>
            </a:pPr>
            <a:r>
              <a:rPr lang="en-US" altLang="en-US" sz="2400" dirty="0" smtClean="0"/>
              <a:t>Anxiety		243,516</a:t>
            </a:r>
          </a:p>
          <a:p>
            <a:pPr marL="457200" lvl="1" indent="0">
              <a:buFont typeface="Courier New" panose="02070309020205020404" pitchFamily="49" charset="0"/>
              <a:buNone/>
              <a:defRPr/>
            </a:pPr>
            <a:r>
              <a:rPr lang="en-US" altLang="en-US" sz="2400" dirty="0" smtClean="0"/>
              <a:t>Depression	299,809</a:t>
            </a:r>
          </a:p>
          <a:p>
            <a:pPr>
              <a:defRPr/>
            </a:pPr>
            <a:endParaRPr lang="en-US" sz="2800" dirty="0" smtClean="0"/>
          </a:p>
          <a:p>
            <a:pPr>
              <a:defRPr/>
            </a:pPr>
            <a:endParaRPr lang="en-US" sz="2800" dirty="0"/>
          </a:p>
          <a:p>
            <a:pPr>
              <a:defRPr/>
            </a:pPr>
            <a:endParaRPr lang="en-US" sz="2800" dirty="0" smtClean="0"/>
          </a:p>
          <a:p>
            <a:pPr>
              <a:defRPr/>
            </a:pPr>
            <a:endParaRPr lang="en-US" sz="2800" dirty="0"/>
          </a:p>
          <a:p>
            <a:pPr>
              <a:defRPr/>
            </a:pPr>
            <a:r>
              <a:rPr lang="en-US" sz="1400" dirty="0" smtClean="0"/>
              <a:t>As of July 2018</a:t>
            </a:r>
          </a:p>
        </p:txBody>
      </p:sp>
      <p:sp>
        <p:nvSpPr>
          <p:cNvPr id="4" name="Footer Placeholder 3"/>
          <p:cNvSpPr>
            <a:spLocks noGrp="1"/>
          </p:cNvSpPr>
          <p:nvPr>
            <p:ph type="ftr" sz="quarter" idx="4294967295"/>
          </p:nvPr>
        </p:nvSpPr>
        <p:spPr/>
        <p:txBody>
          <a:bodyPr/>
          <a:lstStyle/>
          <a:p>
            <a:pPr>
              <a:defRPr/>
            </a:pPr>
            <a:endParaRPr lang="en-US" dirty="0"/>
          </a:p>
        </p:txBody>
      </p:sp>
      <p:pic>
        <p:nvPicPr>
          <p:cNvPr id="19462"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3475" y="4038600"/>
            <a:ext cx="18161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7024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442" y="609600"/>
            <a:ext cx="8229600" cy="1219200"/>
          </a:xfrm>
        </p:spPr>
        <p:txBody>
          <a:bodyPr/>
          <a:lstStyle/>
          <a:p>
            <a:pPr>
              <a:defRPr/>
            </a:pPr>
            <a:r>
              <a:rPr lang="en-US" dirty="0" smtClean="0"/>
              <a:t>Thoughts from Seligman</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US" dirty="0" smtClean="0"/>
              <a:t>Need a psychology of rising to the occasion…thought of this as a missing piece in the jigsaw puzzle of predicting human behavior</a:t>
            </a:r>
          </a:p>
          <a:p>
            <a:pPr>
              <a:defRPr/>
            </a:pPr>
            <a:r>
              <a:rPr lang="en-US" dirty="0" smtClean="0"/>
              <a:t>We measure behavior in absence of real-world challenges, and try to predict what a person </a:t>
            </a:r>
            <a:r>
              <a:rPr lang="en-US" i="1" dirty="0" smtClean="0"/>
              <a:t>would</a:t>
            </a:r>
            <a:r>
              <a:rPr lang="en-US" dirty="0" smtClean="0"/>
              <a:t> do</a:t>
            </a:r>
          </a:p>
          <a:p>
            <a:pPr lvl="1">
              <a:defRPr/>
            </a:pPr>
            <a:r>
              <a:rPr lang="en-US" sz="2000" dirty="0" smtClean="0"/>
              <a:t>Correlation between IQ and performance…but some people with high IQ fail, and some with lower IQ succeed life challenges</a:t>
            </a:r>
          </a:p>
          <a:p>
            <a:pPr>
              <a:defRPr/>
            </a:pPr>
            <a:r>
              <a:rPr lang="en-US" dirty="0" smtClean="0"/>
              <a:t>Harry Truman effect</a:t>
            </a:r>
          </a:p>
          <a:p>
            <a:pPr lvl="1">
              <a:defRPr/>
            </a:pPr>
            <a:r>
              <a:rPr lang="en-US" sz="2000" dirty="0" smtClean="0"/>
              <a:t>We have all strengths we may not </a:t>
            </a:r>
          </a:p>
          <a:p>
            <a:pPr marL="457200" lvl="1" indent="0">
              <a:buFont typeface="Courier New" panose="02070309020205020404" pitchFamily="49" charset="0"/>
              <a:buNone/>
              <a:defRPr/>
            </a:pPr>
            <a:r>
              <a:rPr lang="en-US" sz="2000" dirty="0" smtClean="0"/>
              <a:t>even know about until we are challenged</a:t>
            </a:r>
          </a:p>
          <a:p>
            <a:pPr>
              <a:defRPr/>
            </a:pPr>
            <a:endParaRPr lang="en-US" dirty="0"/>
          </a:p>
        </p:txBody>
      </p:sp>
      <p:sp>
        <p:nvSpPr>
          <p:cNvPr id="4" name="Footer Placeholder 3"/>
          <p:cNvSpPr>
            <a:spLocks noGrp="1"/>
          </p:cNvSpPr>
          <p:nvPr>
            <p:ph type="ftr" sz="quarter" idx="11"/>
          </p:nvPr>
        </p:nvSpPr>
        <p:spPr/>
        <p:txBody>
          <a:bodyPr/>
          <a:lstStyle/>
          <a:p>
            <a:pPr>
              <a:defRPr/>
            </a:pPr>
            <a:r>
              <a:rPr lang="en-US" dirty="0"/>
              <a:t>Authentic Happiness by Seligman (2002)</a:t>
            </a:r>
          </a:p>
          <a:p>
            <a:pPr>
              <a:defRPr/>
            </a:pPr>
            <a:endParaRPr lang="en-US" dirty="0"/>
          </a:p>
        </p:txBody>
      </p:sp>
      <p:pic>
        <p:nvPicPr>
          <p:cNvPr id="2048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4664075"/>
            <a:ext cx="17430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796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Guiding Theories in</a:t>
            </a:r>
            <a:br>
              <a:rPr lang="en-US" dirty="0" smtClean="0"/>
            </a:br>
            <a:r>
              <a:rPr lang="en-US" dirty="0" smtClean="0"/>
              <a:t>Positive Psychology</a:t>
            </a:r>
            <a:endParaRPr lang="en-US" dirty="0"/>
          </a:p>
        </p:txBody>
      </p:sp>
      <p:sp>
        <p:nvSpPr>
          <p:cNvPr id="3" name="Content Placeholder 2"/>
          <p:cNvSpPr>
            <a:spLocks noGrp="1"/>
          </p:cNvSpPr>
          <p:nvPr>
            <p:ph idx="1"/>
          </p:nvPr>
        </p:nvSpPr>
        <p:spPr/>
        <p:txBody>
          <a:bodyPr>
            <a:normAutofit/>
          </a:bodyPr>
          <a:lstStyle/>
          <a:p>
            <a:r>
              <a:rPr lang="en-US" dirty="0" smtClean="0"/>
              <a:t>Seligman’s PERMA</a:t>
            </a:r>
          </a:p>
          <a:p>
            <a:r>
              <a:rPr lang="en-US" dirty="0" smtClean="0"/>
              <a:t>Seligman </a:t>
            </a:r>
            <a:r>
              <a:rPr lang="en-US" dirty="0"/>
              <a:t>and </a:t>
            </a:r>
            <a:r>
              <a:rPr lang="en-US" dirty="0" smtClean="0"/>
              <a:t>Peterson's Character Strengths and Virtues</a:t>
            </a:r>
          </a:p>
          <a:p>
            <a:r>
              <a:rPr lang="en-US" dirty="0" err="1"/>
              <a:t>Csikszentmihalyi's</a:t>
            </a:r>
            <a:r>
              <a:rPr lang="en-US" dirty="0"/>
              <a:t> theory of Flow</a:t>
            </a:r>
          </a:p>
          <a:p>
            <a:endParaRPr lang="en-US" dirty="0"/>
          </a:p>
        </p:txBody>
      </p:sp>
    </p:spTree>
    <p:extLst>
      <p:ext uri="{BB962C8B-B14F-4D97-AF65-F5344CB8AC3E}">
        <p14:creationId xmlns:p14="http://schemas.microsoft.com/office/powerpoint/2010/main" val="3140184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442" y="838200"/>
            <a:ext cx="8229600" cy="1143000"/>
          </a:xfrm>
        </p:spPr>
        <p:txBody>
          <a:bodyPr/>
          <a:lstStyle/>
          <a:p>
            <a:pPr>
              <a:defRPr/>
            </a:pPr>
            <a:r>
              <a:rPr lang="en-US" dirty="0" smtClean="0"/>
              <a:t>Seligman’s shift</a:t>
            </a:r>
            <a:endParaRPr lang="en-US" dirty="0"/>
          </a:p>
        </p:txBody>
      </p:sp>
      <p:sp>
        <p:nvSpPr>
          <p:cNvPr id="24579" name="Content Placeholder 2"/>
          <p:cNvSpPr>
            <a:spLocks noGrp="1"/>
          </p:cNvSpPr>
          <p:nvPr>
            <p:ph idx="1"/>
          </p:nvPr>
        </p:nvSpPr>
        <p:spPr/>
        <p:txBody>
          <a:bodyPr/>
          <a:lstStyle/>
          <a:p>
            <a:r>
              <a:rPr lang="en-US" altLang="en-US" smtClean="0"/>
              <a:t>Where did the shift from pathology to prevention come from?</a:t>
            </a:r>
          </a:p>
          <a:p>
            <a:r>
              <a:rPr lang="en-US" altLang="en-US" smtClean="0"/>
              <a:t>Seligman known for research on learned helplessness</a:t>
            </a:r>
          </a:p>
          <a:p>
            <a:pPr lvl="1"/>
            <a:r>
              <a:rPr lang="en-US" altLang="en-US" sz="2000" smtClean="0"/>
              <a:t>BUT…not all rats and dogs became helpless, not all people became helpless with insolvable problems or inescapable noise</a:t>
            </a:r>
          </a:p>
          <a:p>
            <a:pPr lvl="2"/>
            <a:r>
              <a:rPr lang="en-US" altLang="en-US" sz="2000" smtClean="0"/>
              <a:t>1 out of 3 never gives up!</a:t>
            </a:r>
          </a:p>
          <a:p>
            <a:pPr lvl="2"/>
            <a:r>
              <a:rPr lang="en-US" altLang="en-US" sz="2000" smtClean="0"/>
              <a:t>And…1 out of 8 is helpless to begin with </a:t>
            </a:r>
          </a:p>
        </p:txBody>
      </p:sp>
    </p:spTree>
    <p:extLst>
      <p:ext uri="{BB962C8B-B14F-4D97-AF65-F5344CB8AC3E}">
        <p14:creationId xmlns:p14="http://schemas.microsoft.com/office/powerpoint/2010/main" val="3889516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385763"/>
            <a:ext cx="8229600" cy="1139825"/>
          </a:xfrm>
        </p:spPr>
        <p:txBody>
          <a:bodyPr>
            <a:normAutofit/>
          </a:bodyPr>
          <a:lstStyle/>
          <a:p>
            <a:pPr eaLnBrk="1" fontAlgn="auto" hangingPunct="1">
              <a:spcAft>
                <a:spcPts val="0"/>
              </a:spcAft>
              <a:defRPr/>
            </a:pPr>
            <a:r>
              <a:rPr lang="en-US" altLang="en-US" sz="4400" b="1" dirty="0" smtClean="0"/>
              <a:t>What Is Positive Psychology?</a:t>
            </a:r>
            <a:endParaRPr lang="en-US" altLang="en-US" sz="4400" dirty="0" smtClean="0"/>
          </a:p>
        </p:txBody>
      </p:sp>
      <p:sp>
        <p:nvSpPr>
          <p:cNvPr id="7171" name="Content Placeholder 2"/>
          <p:cNvSpPr>
            <a:spLocks noGrp="1"/>
          </p:cNvSpPr>
          <p:nvPr>
            <p:ph idx="1"/>
          </p:nvPr>
        </p:nvSpPr>
        <p:spPr>
          <a:xfrm>
            <a:off x="1066800" y="955675"/>
            <a:ext cx="7162800" cy="4987925"/>
          </a:xfrm>
        </p:spPr>
        <p:txBody>
          <a:bodyPr rtlCol="0">
            <a:normAutofit fontScale="92500"/>
          </a:bodyPr>
          <a:lstStyle/>
          <a:p>
            <a:pPr marL="0" indent="0" eaLnBrk="1" fontAlgn="auto" hangingPunct="1">
              <a:spcAft>
                <a:spcPts val="0"/>
              </a:spcAft>
              <a:buFont typeface="Arial" panose="020B0604020202020204" pitchFamily="34" charset="0"/>
              <a:buNone/>
              <a:defRPr/>
            </a:pPr>
            <a:endParaRPr lang="en-US" altLang="en-US" sz="3200" dirty="0" smtClean="0">
              <a:solidFill>
                <a:schemeClr val="tx1">
                  <a:lumMod val="50000"/>
                  <a:lumOff val="50000"/>
                </a:schemeClr>
              </a:solidFill>
            </a:endParaRPr>
          </a:p>
          <a:p>
            <a:pPr eaLnBrk="1" fontAlgn="auto" hangingPunct="1">
              <a:spcAft>
                <a:spcPts val="0"/>
              </a:spcAft>
              <a:buFont typeface="Wingdings" pitchFamily="2" charset="2"/>
              <a:buChar char="v"/>
              <a:defRPr/>
            </a:pPr>
            <a:r>
              <a:rPr lang="en-US" altLang="en-US" sz="3200" b="1" dirty="0" smtClean="0">
                <a:solidFill>
                  <a:schemeClr val="tx1">
                    <a:lumMod val="50000"/>
                    <a:lumOff val="50000"/>
                  </a:schemeClr>
                </a:solidFill>
              </a:rPr>
              <a:t>Balancing foci of Applied Psychology:	</a:t>
            </a:r>
            <a:r>
              <a:rPr lang="en-US" altLang="en-US" sz="3200" dirty="0" smtClean="0">
                <a:solidFill>
                  <a:schemeClr val="tx1">
                    <a:lumMod val="50000"/>
                    <a:lumOff val="50000"/>
                  </a:schemeClr>
                </a:solidFill>
              </a:rPr>
              <a:t>	</a:t>
            </a:r>
          </a:p>
          <a:p>
            <a:pPr eaLnBrk="1" fontAlgn="auto" hangingPunct="1">
              <a:spcAft>
                <a:spcPts val="0"/>
              </a:spcAft>
              <a:buFont typeface="Wingdings" pitchFamily="2" charset="2"/>
              <a:buNone/>
              <a:defRPr/>
            </a:pPr>
            <a:r>
              <a:rPr lang="en-US" altLang="en-US" sz="3200" dirty="0" smtClean="0">
                <a:solidFill>
                  <a:schemeClr val="tx1">
                    <a:lumMod val="50000"/>
                    <a:lumOff val="50000"/>
                  </a:schemeClr>
                </a:solidFill>
              </a:rPr>
              <a:t>		</a:t>
            </a:r>
          </a:p>
          <a:p>
            <a:pPr eaLnBrk="1" fontAlgn="auto" hangingPunct="1">
              <a:spcAft>
                <a:spcPts val="0"/>
              </a:spcAft>
              <a:buFont typeface="Wingdings" pitchFamily="2" charset="2"/>
              <a:buNone/>
              <a:defRPr/>
            </a:pPr>
            <a:r>
              <a:rPr lang="en-US" altLang="en-US" sz="3200" dirty="0" smtClean="0">
                <a:solidFill>
                  <a:schemeClr val="tx1">
                    <a:lumMod val="50000"/>
                    <a:lumOff val="50000"/>
                  </a:schemeClr>
                </a:solidFill>
              </a:rPr>
              <a:t>		-What</a:t>
            </a:r>
          </a:p>
          <a:p>
            <a:pPr eaLnBrk="1" fontAlgn="auto" hangingPunct="1">
              <a:spcAft>
                <a:spcPts val="0"/>
              </a:spcAft>
              <a:buFont typeface="Wingdings" pitchFamily="2" charset="2"/>
              <a:buNone/>
              <a:defRPr/>
            </a:pPr>
            <a:endParaRPr lang="en-US" altLang="en-US" sz="3200" dirty="0" smtClean="0">
              <a:solidFill>
                <a:schemeClr val="tx1">
                  <a:lumMod val="50000"/>
                  <a:lumOff val="50000"/>
                </a:schemeClr>
              </a:solidFill>
            </a:endParaRPr>
          </a:p>
          <a:p>
            <a:pPr eaLnBrk="1" fontAlgn="auto" hangingPunct="1">
              <a:spcAft>
                <a:spcPts val="0"/>
              </a:spcAft>
              <a:buFont typeface="Wingdings" pitchFamily="2" charset="2"/>
              <a:buNone/>
              <a:defRPr/>
            </a:pPr>
            <a:r>
              <a:rPr lang="en-US" altLang="en-US" sz="3200" dirty="0" smtClean="0">
                <a:solidFill>
                  <a:schemeClr val="tx1">
                    <a:lumMod val="50000"/>
                    <a:lumOff val="50000"/>
                  </a:schemeClr>
                </a:solidFill>
                <a:hlinkClick r:id="rId2"/>
              </a:rPr>
              <a:t>Martin Seligman on the State of Psychology</a:t>
            </a:r>
            <a:r>
              <a:rPr lang="en-US" altLang="en-US" sz="3200" dirty="0" smtClean="0">
                <a:solidFill>
                  <a:schemeClr val="tx1">
                    <a:lumMod val="50000"/>
                    <a:lumOff val="50000"/>
                  </a:schemeClr>
                </a:solidFill>
              </a:rPr>
              <a:t> </a:t>
            </a:r>
          </a:p>
          <a:p>
            <a:pPr eaLnBrk="1" fontAlgn="auto" hangingPunct="1">
              <a:spcAft>
                <a:spcPts val="0"/>
              </a:spcAft>
              <a:buFont typeface="Wingdings" pitchFamily="2" charset="2"/>
              <a:buNone/>
              <a:defRPr/>
            </a:pPr>
            <a:endParaRPr lang="en-US" altLang="en-US" sz="3200" dirty="0" smtClean="0">
              <a:solidFill>
                <a:schemeClr val="tx1">
                  <a:lumMod val="50000"/>
                  <a:lumOff val="50000"/>
                </a:schemeClr>
              </a:solidFill>
            </a:endParaRPr>
          </a:p>
          <a:p>
            <a:pPr eaLnBrk="1" fontAlgn="auto" hangingPunct="1">
              <a:spcAft>
                <a:spcPts val="0"/>
              </a:spcAft>
              <a:buFont typeface="Wingdings" pitchFamily="2" charset="2"/>
              <a:buChar char="v"/>
              <a:defRPr/>
            </a:pPr>
            <a:r>
              <a:rPr lang="en-US" altLang="en-US" sz="2000" dirty="0" smtClean="0">
                <a:solidFill>
                  <a:schemeClr val="tx1">
                    <a:lumMod val="50000"/>
                    <a:lumOff val="50000"/>
                  </a:schemeClr>
                </a:solidFill>
              </a:rPr>
              <a:t>(See “Building Human Strength: Psychology’s Forgotten Mission” by Seligman, p. 4-5)</a:t>
            </a:r>
          </a:p>
        </p:txBody>
      </p:sp>
      <p:sp>
        <p:nvSpPr>
          <p:cNvPr id="4" name="Footer Placeholder 3"/>
          <p:cNvSpPr>
            <a:spLocks noGrp="1"/>
          </p:cNvSpPr>
          <p:nvPr>
            <p:ph type="ftr" sz="quarter" idx="11"/>
          </p:nvPr>
        </p:nvSpPr>
        <p:spPr>
          <a:xfrm>
            <a:off x="3124200" y="6324600"/>
            <a:ext cx="3200400" cy="457200"/>
          </a:xfrm>
        </p:spPr>
        <p:txBody>
          <a:bodyPr/>
          <a:lstStyle/>
          <a:p>
            <a:pPr>
              <a:defRPr/>
            </a:pPr>
            <a:r>
              <a:rPr lang="en-US"/>
              <a:t>Positive Psychology: The Scientific and Practical Explorations of Human Strengths © 2014 SAGE</a:t>
            </a:r>
          </a:p>
        </p:txBody>
      </p:sp>
      <p:sp>
        <p:nvSpPr>
          <p:cNvPr id="3" name="Rounded Rectangle 2"/>
          <p:cNvSpPr/>
          <p:nvPr/>
        </p:nvSpPr>
        <p:spPr>
          <a:xfrm>
            <a:off x="762000" y="2286000"/>
            <a:ext cx="34290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What is wrong with people </a:t>
            </a:r>
          </a:p>
          <a:p>
            <a:pPr algn="ctr">
              <a:defRPr/>
            </a:pPr>
            <a:r>
              <a:rPr lang="en-US" sz="2400" dirty="0"/>
              <a:t>(study of deficits)</a:t>
            </a:r>
          </a:p>
        </p:txBody>
      </p:sp>
      <p:sp>
        <p:nvSpPr>
          <p:cNvPr id="5" name="Rounded Rectangle 4"/>
          <p:cNvSpPr/>
          <p:nvPr/>
        </p:nvSpPr>
        <p:spPr>
          <a:xfrm>
            <a:off x="4495800" y="2286000"/>
            <a:ext cx="3581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What is right with people </a:t>
            </a:r>
          </a:p>
          <a:p>
            <a:pPr algn="ctr">
              <a:defRPr/>
            </a:pPr>
            <a:r>
              <a:rPr lang="en-US" sz="2400" dirty="0"/>
              <a:t>(study of assets)</a:t>
            </a:r>
          </a:p>
        </p:txBody>
      </p:sp>
    </p:spTree>
    <p:extLst>
      <p:ext uri="{BB962C8B-B14F-4D97-AF65-F5344CB8AC3E}">
        <p14:creationId xmlns:p14="http://schemas.microsoft.com/office/powerpoint/2010/main" val="19313729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PERMA</a:t>
            </a:r>
            <a:endParaRPr lang="en-US" dirty="0"/>
          </a:p>
        </p:txBody>
      </p:sp>
    </p:spTree>
    <p:extLst>
      <p:ext uri="{BB962C8B-B14F-4D97-AF65-F5344CB8AC3E}">
        <p14:creationId xmlns:p14="http://schemas.microsoft.com/office/powerpoint/2010/main" val="3082131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media-cache-ak0.pinimg.com/736x/80/a8/3f/80a83fe1e4d357e23548cfd3cc6080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90600"/>
            <a:ext cx="7010400" cy="495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527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Flourishing</a:t>
            </a:r>
            <a:endParaRPr lang="en-US" dirty="0"/>
          </a:p>
        </p:txBody>
      </p:sp>
      <p:sp>
        <p:nvSpPr>
          <p:cNvPr id="3" name="Content Placeholder 2"/>
          <p:cNvSpPr>
            <a:spLocks noGrp="1"/>
          </p:cNvSpPr>
          <p:nvPr>
            <p:ph idx="1"/>
          </p:nvPr>
        </p:nvSpPr>
        <p:spPr/>
        <p:txBody>
          <a:bodyPr>
            <a:normAutofit lnSpcReduction="10000"/>
          </a:bodyPr>
          <a:lstStyle/>
          <a:p>
            <a:r>
              <a:rPr lang="en-US" dirty="0" smtClean="0"/>
              <a:t>Content of Flourishing: happiness, flow, meaning, love, gratitude, accomplishment, growth, better relationships</a:t>
            </a:r>
          </a:p>
          <a:p>
            <a:r>
              <a:rPr lang="en-US" dirty="0" smtClean="0"/>
              <a:t>PERMA</a:t>
            </a:r>
          </a:p>
          <a:p>
            <a:r>
              <a:rPr lang="en-US" dirty="0" smtClean="0"/>
              <a:t>Positive Emotions</a:t>
            </a:r>
          </a:p>
          <a:p>
            <a:r>
              <a:rPr lang="en-US" dirty="0" smtClean="0"/>
              <a:t>Engagement</a:t>
            </a:r>
          </a:p>
          <a:p>
            <a:r>
              <a:rPr lang="en-US" dirty="0" smtClean="0"/>
              <a:t>Social Relationships</a:t>
            </a:r>
          </a:p>
          <a:p>
            <a:r>
              <a:rPr lang="en-US" dirty="0" smtClean="0"/>
              <a:t>Meaningfulness</a:t>
            </a:r>
          </a:p>
          <a:p>
            <a:r>
              <a:rPr lang="en-US" dirty="0" smtClean="0"/>
              <a:t>Achievement</a:t>
            </a:r>
            <a:endParaRPr lang="en-US" dirty="0"/>
          </a:p>
        </p:txBody>
      </p:sp>
      <p:pic>
        <p:nvPicPr>
          <p:cNvPr id="4" name="Picture 3"/>
          <p:cNvPicPr>
            <a:picLocks noChangeAspect="1"/>
          </p:cNvPicPr>
          <p:nvPr/>
        </p:nvPicPr>
        <p:blipFill>
          <a:blip r:embed="rId2"/>
          <a:stretch>
            <a:fillRect/>
          </a:stretch>
        </p:blipFill>
        <p:spPr>
          <a:xfrm>
            <a:off x="1227056" y="685800"/>
            <a:ext cx="6858000" cy="5603965"/>
          </a:xfrm>
          <a:prstGeom prst="rect">
            <a:avLst/>
          </a:prstGeom>
        </p:spPr>
      </p:pic>
    </p:spTree>
    <p:extLst>
      <p:ext uri="{BB962C8B-B14F-4D97-AF65-F5344CB8AC3E}">
        <p14:creationId xmlns:p14="http://schemas.microsoft.com/office/powerpoint/2010/main" val="1001306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Emotions</a:t>
            </a:r>
            <a:endParaRPr lang="en-US" dirty="0"/>
          </a:p>
        </p:txBody>
      </p:sp>
      <p:sp>
        <p:nvSpPr>
          <p:cNvPr id="3" name="Content Placeholder 2"/>
          <p:cNvSpPr>
            <a:spLocks noGrp="1"/>
          </p:cNvSpPr>
          <p:nvPr>
            <p:ph idx="1"/>
          </p:nvPr>
        </p:nvSpPr>
        <p:spPr/>
        <p:txBody>
          <a:bodyPr/>
          <a:lstStyle/>
          <a:p>
            <a:r>
              <a:rPr lang="en-US" dirty="0" smtClean="0"/>
              <a:t>AKA Pleasant Life</a:t>
            </a:r>
          </a:p>
          <a:p>
            <a:r>
              <a:rPr lang="en-US" dirty="0" smtClean="0"/>
              <a:t>Contributes to well-being (In Authentic Happiness Theory, it was the cornerstone of the theory</a:t>
            </a:r>
          </a:p>
          <a:p>
            <a:r>
              <a:rPr lang="en-US" dirty="0" smtClean="0"/>
              <a:t>Happiness and life satisfaction</a:t>
            </a:r>
          </a:p>
          <a:p>
            <a:r>
              <a:rPr lang="en-US" dirty="0" smtClean="0"/>
              <a:t>Measured subjectively</a:t>
            </a:r>
          </a:p>
          <a:p>
            <a:pPr lvl="1"/>
            <a:r>
              <a:rPr lang="en-US" dirty="0" smtClean="0"/>
              <a:t>Includes variables of pleasure, ecstasy, comfort, warmth, and the like</a:t>
            </a:r>
          </a:p>
        </p:txBody>
      </p:sp>
    </p:spTree>
    <p:extLst>
      <p:ext uri="{BB962C8B-B14F-4D97-AF65-F5344CB8AC3E}">
        <p14:creationId xmlns:p14="http://schemas.microsoft.com/office/powerpoint/2010/main" val="291735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752600"/>
            <a:ext cx="6196013" cy="3098006"/>
          </a:xfrm>
        </p:spPr>
      </p:pic>
    </p:spTree>
    <p:extLst>
      <p:ext uri="{BB962C8B-B14F-4D97-AF65-F5344CB8AC3E}">
        <p14:creationId xmlns:p14="http://schemas.microsoft.com/office/powerpoint/2010/main" val="1825650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Quote</a:t>
            </a:r>
            <a:endParaRPr lang="en-US" dirty="0"/>
          </a:p>
        </p:txBody>
      </p:sp>
      <p:sp>
        <p:nvSpPr>
          <p:cNvPr id="3" name="Content Placeholder 2"/>
          <p:cNvSpPr>
            <a:spLocks noGrp="1"/>
          </p:cNvSpPr>
          <p:nvPr>
            <p:ph idx="1"/>
          </p:nvPr>
        </p:nvSpPr>
        <p:spPr>
          <a:xfrm>
            <a:off x="1463041" y="2119257"/>
            <a:ext cx="3032760" cy="3603812"/>
          </a:xfrm>
        </p:spPr>
        <p:txBody>
          <a:bodyPr/>
          <a:lstStyle/>
          <a:p>
            <a:r>
              <a:rPr lang="en-US" dirty="0"/>
              <a:t>“Be happy in the moment, that's enough. Each moment is all we need, not more.” </a:t>
            </a:r>
            <a:br>
              <a:rPr lang="en-US" dirty="0"/>
            </a:br>
            <a:r>
              <a:rPr lang="en-US" dirty="0"/>
              <a:t>― </a:t>
            </a:r>
            <a:r>
              <a:rPr lang="en-US" dirty="0">
                <a:hlinkClick r:id="rId2"/>
              </a:rPr>
              <a:t>Mother Teresa</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2122721"/>
            <a:ext cx="3581400" cy="2984500"/>
          </a:xfrm>
          <a:prstGeom prst="rect">
            <a:avLst/>
          </a:prstGeom>
        </p:spPr>
      </p:pic>
    </p:spTree>
    <p:extLst>
      <p:ext uri="{BB962C8B-B14F-4D97-AF65-F5344CB8AC3E}">
        <p14:creationId xmlns:p14="http://schemas.microsoft.com/office/powerpoint/2010/main" val="956397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a:t>
            </a:r>
            <a:endParaRPr lang="en-US" dirty="0"/>
          </a:p>
        </p:txBody>
      </p:sp>
      <p:sp>
        <p:nvSpPr>
          <p:cNvPr id="3" name="Content Placeholder 2"/>
          <p:cNvSpPr>
            <a:spLocks noGrp="1"/>
          </p:cNvSpPr>
          <p:nvPr>
            <p:ph idx="1"/>
          </p:nvPr>
        </p:nvSpPr>
        <p:spPr/>
        <p:txBody>
          <a:bodyPr>
            <a:normAutofit lnSpcReduction="10000"/>
          </a:bodyPr>
          <a:lstStyle/>
          <a:p>
            <a:r>
              <a:rPr lang="en-US" dirty="0" smtClean="0"/>
              <a:t>AKA Flow</a:t>
            </a:r>
          </a:p>
          <a:p>
            <a:r>
              <a:rPr lang="en-US" dirty="0" smtClean="0"/>
              <a:t>Measured subjectively</a:t>
            </a:r>
          </a:p>
          <a:p>
            <a:pPr lvl="1"/>
            <a:r>
              <a:rPr lang="en-US" dirty="0" smtClean="0"/>
              <a:t>Did time stop for you?</a:t>
            </a:r>
          </a:p>
          <a:p>
            <a:pPr lvl="1"/>
            <a:r>
              <a:rPr lang="en-US" dirty="0" smtClean="0"/>
              <a:t>Were you completely absorbed by the task?</a:t>
            </a:r>
          </a:p>
          <a:p>
            <a:pPr lvl="1"/>
            <a:r>
              <a:rPr lang="en-US" dirty="0" smtClean="0"/>
              <a:t>Did you lose self-consciousness?</a:t>
            </a:r>
          </a:p>
          <a:p>
            <a:r>
              <a:rPr lang="en-US" dirty="0" smtClean="0"/>
              <a:t>Subjective state for engagement is retrospective…since when we are in a flow state</a:t>
            </a:r>
          </a:p>
          <a:p>
            <a:r>
              <a:rPr lang="en-US" dirty="0" smtClean="0"/>
              <a:t>Flow: when our skills are challenged</a:t>
            </a:r>
            <a:endParaRPr lang="en-US" dirty="0"/>
          </a:p>
        </p:txBody>
      </p:sp>
      <p:pic>
        <p:nvPicPr>
          <p:cNvPr id="4" name="Picture 3"/>
          <p:cNvPicPr>
            <a:picLocks noChangeAspect="1"/>
          </p:cNvPicPr>
          <p:nvPr/>
        </p:nvPicPr>
        <p:blipFill>
          <a:blip r:embed="rId2"/>
          <a:stretch>
            <a:fillRect/>
          </a:stretch>
        </p:blipFill>
        <p:spPr>
          <a:xfrm>
            <a:off x="5638800" y="1752600"/>
            <a:ext cx="2299527" cy="1295400"/>
          </a:xfrm>
          <a:prstGeom prst="rect">
            <a:avLst/>
          </a:prstGeom>
        </p:spPr>
      </p:pic>
    </p:spTree>
    <p:extLst>
      <p:ext uri="{BB962C8B-B14F-4D97-AF65-F5344CB8AC3E}">
        <p14:creationId xmlns:p14="http://schemas.microsoft.com/office/powerpoint/2010/main" val="416690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8740" y="788204"/>
            <a:ext cx="5657810" cy="5412639"/>
          </a:xfrm>
          <a:prstGeom prst="rect">
            <a:avLst/>
          </a:prstGeom>
        </p:spPr>
      </p:pic>
    </p:spTree>
    <p:extLst>
      <p:ext uri="{BB962C8B-B14F-4D97-AF65-F5344CB8AC3E}">
        <p14:creationId xmlns:p14="http://schemas.microsoft.com/office/powerpoint/2010/main" val="782073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a:t>
            </a:r>
            <a:endParaRPr lang="en-US" dirty="0"/>
          </a:p>
        </p:txBody>
      </p:sp>
      <p:sp>
        <p:nvSpPr>
          <p:cNvPr id="3" name="Content Placeholder 2"/>
          <p:cNvSpPr>
            <a:spLocks noGrp="1"/>
          </p:cNvSpPr>
          <p:nvPr>
            <p:ph idx="1"/>
          </p:nvPr>
        </p:nvSpPr>
        <p:spPr/>
        <p:txBody>
          <a:bodyPr/>
          <a:lstStyle/>
          <a:p>
            <a:r>
              <a:rPr lang="en-US" dirty="0" smtClean="0">
                <a:hlinkClick r:id="rId2"/>
              </a:rPr>
              <a:t>Flow Talk on Ted</a:t>
            </a:r>
            <a:endParaRPr lang="en-US" dirty="0" smtClean="0"/>
          </a:p>
          <a:p>
            <a:pPr marL="0" indent="0">
              <a:buNone/>
            </a:pPr>
            <a:r>
              <a:rPr lang="en-US" dirty="0" smtClean="0"/>
              <a:t> </a:t>
            </a:r>
          </a:p>
          <a:p>
            <a:endParaRPr lang="en-US" dirty="0"/>
          </a:p>
        </p:txBody>
      </p:sp>
      <p:pic>
        <p:nvPicPr>
          <p:cNvPr id="3074" name="Picture 2" descr="https://encrypted-tbn0.gstatic.com/images?q=tbn:ANd9GcTsAjNuCwUoTjoL9bZzUwUIGCXGpprzx49Eaf2DJDodX4Vvp9L3fw">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743200"/>
            <a:ext cx="3152775" cy="2361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294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Relationships</a:t>
            </a:r>
            <a:endParaRPr lang="en-US" dirty="0"/>
          </a:p>
        </p:txBody>
      </p:sp>
      <p:sp>
        <p:nvSpPr>
          <p:cNvPr id="3" name="Content Placeholder 2"/>
          <p:cNvSpPr>
            <a:spLocks noGrp="1"/>
          </p:cNvSpPr>
          <p:nvPr>
            <p:ph idx="1"/>
          </p:nvPr>
        </p:nvSpPr>
        <p:spPr/>
        <p:txBody>
          <a:bodyPr/>
          <a:lstStyle/>
          <a:p>
            <a:r>
              <a:rPr lang="en-US" dirty="0" smtClean="0"/>
              <a:t>Research: doing a kind thing for another produces the single most reliable momentary increase in well-being of any exercise tested</a:t>
            </a:r>
          </a:p>
          <a:p>
            <a:r>
              <a:rPr lang="en-US" dirty="0" smtClean="0"/>
              <a:t>Seligman stamp example</a:t>
            </a:r>
          </a:p>
          <a:p>
            <a:r>
              <a:rPr lang="en-US" dirty="0" smtClean="0"/>
              <a:t>George Valliant: master strength is the capacity to be loved</a:t>
            </a:r>
            <a:endParaRPr lang="en-US" dirty="0"/>
          </a:p>
        </p:txBody>
      </p:sp>
      <p:pic>
        <p:nvPicPr>
          <p:cNvPr id="4" name="Picture 3"/>
          <p:cNvPicPr>
            <a:picLocks noChangeAspect="1"/>
          </p:cNvPicPr>
          <p:nvPr/>
        </p:nvPicPr>
        <p:blipFill>
          <a:blip r:embed="rId2"/>
          <a:stretch>
            <a:fillRect/>
          </a:stretch>
        </p:blipFill>
        <p:spPr>
          <a:xfrm>
            <a:off x="7239102" y="2743200"/>
            <a:ext cx="1642332" cy="1759641"/>
          </a:xfrm>
          <a:prstGeom prst="rect">
            <a:avLst/>
          </a:prstGeom>
        </p:spPr>
      </p:pic>
    </p:spTree>
    <p:extLst>
      <p:ext uri="{BB962C8B-B14F-4D97-AF65-F5344CB8AC3E}">
        <p14:creationId xmlns:p14="http://schemas.microsoft.com/office/powerpoint/2010/main" val="188703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Meaning</a:t>
            </a:r>
            <a:endParaRPr lang="en-US" dirty="0"/>
          </a:p>
        </p:txBody>
      </p:sp>
      <p:sp>
        <p:nvSpPr>
          <p:cNvPr id="3" name="Content Placeholder 2"/>
          <p:cNvSpPr>
            <a:spLocks noGrp="1"/>
          </p:cNvSpPr>
          <p:nvPr>
            <p:ph idx="1"/>
          </p:nvPr>
        </p:nvSpPr>
        <p:spPr/>
        <p:txBody>
          <a:bodyPr/>
          <a:lstStyle/>
          <a:p>
            <a:r>
              <a:rPr lang="en-US" dirty="0" smtClean="0"/>
              <a:t>AKA Meaningful Life</a:t>
            </a:r>
          </a:p>
          <a:p>
            <a:r>
              <a:rPr lang="en-US" dirty="0" smtClean="0"/>
              <a:t>Belonging to and serving something that you believe is bigger than the self</a:t>
            </a:r>
          </a:p>
          <a:p>
            <a:endParaRPr lang="en-US" dirty="0"/>
          </a:p>
        </p:txBody>
      </p:sp>
    </p:spTree>
    <p:extLst>
      <p:ext uri="{BB962C8B-B14F-4D97-AF65-F5344CB8AC3E}">
        <p14:creationId xmlns:p14="http://schemas.microsoft.com/office/powerpoint/2010/main" val="2398216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Accomplishment</a:t>
            </a:r>
            <a:endParaRPr lang="en-US" dirty="0"/>
          </a:p>
        </p:txBody>
      </p:sp>
      <p:sp>
        <p:nvSpPr>
          <p:cNvPr id="3" name="Content Placeholder 2"/>
          <p:cNvSpPr>
            <a:spLocks noGrp="1"/>
          </p:cNvSpPr>
          <p:nvPr>
            <p:ph idx="1"/>
          </p:nvPr>
        </p:nvSpPr>
        <p:spPr>
          <a:xfrm>
            <a:off x="1463040" y="2119256"/>
            <a:ext cx="6196405" cy="4052943"/>
          </a:xfrm>
        </p:spPr>
        <p:txBody>
          <a:bodyPr/>
          <a:lstStyle/>
          <a:p>
            <a:r>
              <a:rPr lang="en-US" dirty="0" smtClean="0"/>
              <a:t>AKA Achieving Life</a:t>
            </a:r>
          </a:p>
          <a:p>
            <a:r>
              <a:rPr lang="en-US" dirty="0" smtClean="0"/>
              <a:t>Idea that we pursue success, accomplishment, winning, achievement and mastery for their own sakes</a:t>
            </a:r>
          </a:p>
          <a:p>
            <a:r>
              <a:rPr lang="en-US" dirty="0" smtClean="0"/>
              <a:t>Pursuit may not bring positive emotion or meaning, or positive relationships</a:t>
            </a:r>
          </a:p>
          <a:p>
            <a:r>
              <a:rPr lang="en-US" dirty="0" smtClean="0"/>
              <a:t>Tycoons turned philanthropists: Andrew Carnegie, John D. Rockefeller, Bill Gates (created meaning later in life)</a:t>
            </a:r>
          </a:p>
          <a:p>
            <a:r>
              <a:rPr lang="en-US" dirty="0" smtClean="0"/>
              <a:t>“accumulators” or play to win</a:t>
            </a:r>
            <a:endParaRPr lang="en-US" dirty="0"/>
          </a:p>
        </p:txBody>
      </p:sp>
      <p:pic>
        <p:nvPicPr>
          <p:cNvPr id="4" name="Picture 3"/>
          <p:cNvPicPr>
            <a:picLocks noChangeAspect="1"/>
          </p:cNvPicPr>
          <p:nvPr/>
        </p:nvPicPr>
        <p:blipFill>
          <a:blip r:embed="rId2"/>
          <a:stretch>
            <a:fillRect/>
          </a:stretch>
        </p:blipFill>
        <p:spPr>
          <a:xfrm>
            <a:off x="6705600" y="817582"/>
            <a:ext cx="1568096" cy="1823367"/>
          </a:xfrm>
          <a:prstGeom prst="rect">
            <a:avLst/>
          </a:prstGeom>
        </p:spPr>
      </p:pic>
      <p:pic>
        <p:nvPicPr>
          <p:cNvPr id="5" name="Picture 4"/>
          <p:cNvPicPr>
            <a:picLocks noChangeAspect="1"/>
          </p:cNvPicPr>
          <p:nvPr/>
        </p:nvPicPr>
        <p:blipFill>
          <a:blip r:embed="rId3"/>
          <a:stretch>
            <a:fillRect/>
          </a:stretch>
        </p:blipFill>
        <p:spPr>
          <a:xfrm>
            <a:off x="930368" y="712540"/>
            <a:ext cx="1147763" cy="1428750"/>
          </a:xfrm>
          <a:prstGeom prst="rect">
            <a:avLst/>
          </a:prstGeom>
        </p:spPr>
      </p:pic>
    </p:spTree>
    <p:extLst>
      <p:ext uri="{BB962C8B-B14F-4D97-AF65-F5344CB8AC3E}">
        <p14:creationId xmlns:p14="http://schemas.microsoft.com/office/powerpoint/2010/main" val="4084595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Flourishing and Strengths </a:t>
            </a:r>
            <a:endParaRPr lang="en-US" dirty="0"/>
          </a:p>
        </p:txBody>
      </p:sp>
    </p:spTree>
    <p:extLst>
      <p:ext uri="{BB962C8B-B14F-4D97-AF65-F5344CB8AC3E}">
        <p14:creationId xmlns:p14="http://schemas.microsoft.com/office/powerpoint/2010/main" val="2077462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Flourish and Strengths</a:t>
            </a:r>
            <a:endParaRPr lang="en-US" dirty="0"/>
          </a:p>
        </p:txBody>
      </p:sp>
      <p:sp>
        <p:nvSpPr>
          <p:cNvPr id="3" name="Content Placeholder 2"/>
          <p:cNvSpPr>
            <a:spLocks noGrp="1"/>
          </p:cNvSpPr>
          <p:nvPr>
            <p:ph idx="1"/>
          </p:nvPr>
        </p:nvSpPr>
        <p:spPr/>
        <p:txBody>
          <a:bodyPr/>
          <a:lstStyle/>
          <a:p>
            <a:r>
              <a:rPr lang="en-US" dirty="0" smtClean="0"/>
              <a:t>24 Strengths</a:t>
            </a:r>
          </a:p>
          <a:p>
            <a:r>
              <a:rPr lang="en-US" dirty="0" smtClean="0"/>
              <a:t>Strengths underpin all five elements</a:t>
            </a:r>
          </a:p>
          <a:p>
            <a:r>
              <a:rPr lang="en-US" dirty="0" smtClean="0"/>
              <a:t>Deploying your highest strengths leads to more positive emotion, to more meaning, to more accomplishment, and to better relationships</a:t>
            </a:r>
            <a:endParaRPr lang="en-US" dirty="0"/>
          </a:p>
        </p:txBody>
      </p:sp>
    </p:spTree>
    <p:extLst>
      <p:ext uri="{BB962C8B-B14F-4D97-AF65-F5344CB8AC3E}">
        <p14:creationId xmlns:p14="http://schemas.microsoft.com/office/powerpoint/2010/main" val="2667804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a:t>
            </a:r>
            <a:endParaRPr lang="en-US" dirty="0"/>
          </a:p>
        </p:txBody>
      </p:sp>
      <p:sp>
        <p:nvSpPr>
          <p:cNvPr id="3" name="Content Placeholder 2"/>
          <p:cNvSpPr>
            <a:spLocks noGrp="1"/>
          </p:cNvSpPr>
          <p:nvPr>
            <p:ph idx="1"/>
          </p:nvPr>
        </p:nvSpPr>
        <p:spPr>
          <a:xfrm>
            <a:off x="1463040" y="1828800"/>
            <a:ext cx="6196405" cy="3894269"/>
          </a:xfrm>
        </p:spPr>
        <p:txBody>
          <a:bodyPr/>
          <a:lstStyle/>
          <a:p>
            <a:r>
              <a:rPr lang="en-US" dirty="0">
                <a:hlinkClick r:id="rId2"/>
              </a:rPr>
              <a:t>http://</a:t>
            </a:r>
            <a:r>
              <a:rPr lang="en-US" dirty="0" smtClean="0">
                <a:hlinkClick r:id="rId2"/>
              </a:rPr>
              <a:t>www.viacharacter.org/www/Character-Strengths/VIA-Classification</a:t>
            </a:r>
            <a:r>
              <a:rPr lang="en-US" dirty="0" smtClean="0"/>
              <a:t> </a:t>
            </a:r>
          </a:p>
          <a:p>
            <a:endParaRPr lang="en-US" dirty="0"/>
          </a:p>
        </p:txBody>
      </p:sp>
      <p:pic>
        <p:nvPicPr>
          <p:cNvPr id="4" name="Picture 3"/>
          <p:cNvPicPr>
            <a:picLocks noChangeAspect="1"/>
          </p:cNvPicPr>
          <p:nvPr/>
        </p:nvPicPr>
        <p:blipFill>
          <a:blip r:embed="rId3"/>
          <a:stretch>
            <a:fillRect/>
          </a:stretch>
        </p:blipFill>
        <p:spPr>
          <a:xfrm>
            <a:off x="1981200" y="2743200"/>
            <a:ext cx="5257800" cy="3380766"/>
          </a:xfrm>
          <a:prstGeom prst="rect">
            <a:avLst/>
          </a:prstGeom>
        </p:spPr>
      </p:pic>
    </p:spTree>
    <p:extLst>
      <p:ext uri="{BB962C8B-B14F-4D97-AF65-F5344CB8AC3E}">
        <p14:creationId xmlns:p14="http://schemas.microsoft.com/office/powerpoint/2010/main" val="67870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se1.mm.bing.net/th?id=OIP.Mbbb871fe5f84896204b9a5cf13d73343H0&amp;pid=15.1&amp;P=0&amp;w=300&amp;h=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4400"/>
            <a:ext cx="47244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308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0585" y="174564"/>
            <a:ext cx="8312416" cy="6454835"/>
          </a:xfrm>
          <a:prstGeom prst="rect">
            <a:avLst/>
          </a:prstGeom>
        </p:spPr>
      </p:pic>
    </p:spTree>
    <p:extLst>
      <p:ext uri="{BB962C8B-B14F-4D97-AF65-F5344CB8AC3E}">
        <p14:creationId xmlns:p14="http://schemas.microsoft.com/office/powerpoint/2010/main" val="2657140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karlabennion.com/blog/wp-content/uploads/2012/08/comic-positive-psycholog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799" y="891576"/>
            <a:ext cx="4197403" cy="474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870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Martin Seligman</a:t>
            </a:r>
            <a:endParaRPr lang="en-US" dirty="0"/>
          </a:p>
        </p:txBody>
      </p:sp>
      <p:sp>
        <p:nvSpPr>
          <p:cNvPr id="3" name="Content Placeholder 2"/>
          <p:cNvSpPr>
            <a:spLocks noGrp="1"/>
          </p:cNvSpPr>
          <p:nvPr>
            <p:ph idx="1"/>
          </p:nvPr>
        </p:nvSpPr>
        <p:spPr/>
        <p:txBody>
          <a:bodyPr/>
          <a:lstStyle/>
          <a:p>
            <a:r>
              <a:rPr lang="en-US" dirty="0" smtClean="0">
                <a:hlinkClick r:id="rId2"/>
              </a:rPr>
              <a:t>Martin Seligman Ted Talk</a:t>
            </a:r>
            <a:endParaRPr lang="en-US" dirty="0"/>
          </a:p>
          <a:p>
            <a:endParaRPr lang="en-US" dirty="0" smtClean="0"/>
          </a:p>
          <a:p>
            <a:pPr marL="0" indent="0">
              <a:buNone/>
            </a:pPr>
            <a:r>
              <a:rPr lang="en-US" dirty="0" smtClean="0"/>
              <a:t> </a:t>
            </a:r>
          </a:p>
          <a:p>
            <a:endParaRPr lang="en-US" dirty="0"/>
          </a:p>
        </p:txBody>
      </p:sp>
      <p:pic>
        <p:nvPicPr>
          <p:cNvPr id="2050" name="Picture 2" descr="https://encrypted-tbn2.gstatic.com/images?q=tbn:ANd9GcTrB0dXUZ0_W5yDIGH_IbGwd3rLi7kQ0lEFRIh8rjlhRCR00SBU">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048000"/>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373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Positive Psychotherapy Exercises and Tools</a:t>
            </a:r>
            <a:endParaRPr lang="en-US" dirty="0"/>
          </a:p>
        </p:txBody>
      </p:sp>
      <p:sp>
        <p:nvSpPr>
          <p:cNvPr id="4" name="Oval 3"/>
          <p:cNvSpPr/>
          <p:nvPr/>
        </p:nvSpPr>
        <p:spPr>
          <a:xfrm>
            <a:off x="6139542" y="2119256"/>
            <a:ext cx="2096845" cy="201853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Self Esteem Journal</a:t>
            </a:r>
            <a:endParaRPr lang="en-US" sz="2400" dirty="0">
              <a:solidFill>
                <a:schemeClr val="tx1"/>
              </a:solidFill>
            </a:endParaRPr>
          </a:p>
        </p:txBody>
      </p:sp>
      <p:sp>
        <p:nvSpPr>
          <p:cNvPr id="6" name="Oval 5"/>
          <p:cNvSpPr/>
          <p:nvPr/>
        </p:nvSpPr>
        <p:spPr>
          <a:xfrm>
            <a:off x="3801291" y="2119257"/>
            <a:ext cx="2096845" cy="201853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Design a Beautiful </a:t>
            </a:r>
            <a:r>
              <a:rPr lang="en-US" sz="2400" dirty="0">
                <a:solidFill>
                  <a:schemeClr val="tx1"/>
                </a:solidFill>
              </a:rPr>
              <a:t>D</a:t>
            </a:r>
            <a:r>
              <a:rPr lang="en-US" sz="2400" dirty="0" smtClean="0">
                <a:solidFill>
                  <a:schemeClr val="tx1"/>
                </a:solidFill>
              </a:rPr>
              <a:t>ay</a:t>
            </a:r>
            <a:endParaRPr lang="en-US" sz="2400" dirty="0">
              <a:solidFill>
                <a:schemeClr val="tx1"/>
              </a:solidFill>
            </a:endParaRPr>
          </a:p>
        </p:txBody>
      </p:sp>
      <p:sp>
        <p:nvSpPr>
          <p:cNvPr id="7" name="Oval 6"/>
          <p:cNvSpPr/>
          <p:nvPr/>
        </p:nvSpPr>
        <p:spPr>
          <a:xfrm>
            <a:off x="1463040" y="2119257"/>
            <a:ext cx="2096845" cy="201853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Gratitude Journal</a:t>
            </a:r>
            <a:endParaRPr lang="en-US" sz="2400" dirty="0">
              <a:solidFill>
                <a:schemeClr val="tx1"/>
              </a:solidFill>
            </a:endParaRPr>
          </a:p>
        </p:txBody>
      </p:sp>
      <p:sp>
        <p:nvSpPr>
          <p:cNvPr id="8" name="Oval 7"/>
          <p:cNvSpPr/>
          <p:nvPr/>
        </p:nvSpPr>
        <p:spPr>
          <a:xfrm>
            <a:off x="4953000" y="3985866"/>
            <a:ext cx="2096845" cy="201853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Mindfulness Meditation</a:t>
            </a:r>
            <a:endParaRPr lang="en-US" sz="1900" dirty="0">
              <a:solidFill>
                <a:schemeClr val="tx1"/>
              </a:solidFill>
            </a:endParaRPr>
          </a:p>
        </p:txBody>
      </p:sp>
      <p:sp>
        <p:nvSpPr>
          <p:cNvPr id="9" name="Oval 8"/>
          <p:cNvSpPr/>
          <p:nvPr/>
        </p:nvSpPr>
        <p:spPr>
          <a:xfrm>
            <a:off x="2586701" y="3985866"/>
            <a:ext cx="2096845" cy="201853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Values in Action Survey</a:t>
            </a:r>
            <a:endParaRPr lang="en-US" sz="2400" dirty="0">
              <a:solidFill>
                <a:schemeClr val="tx1"/>
              </a:solidFill>
            </a:endParaRPr>
          </a:p>
        </p:txBody>
      </p:sp>
    </p:spTree>
    <p:extLst>
      <p:ext uri="{BB962C8B-B14F-4D97-AF65-F5344CB8AC3E}">
        <p14:creationId xmlns:p14="http://schemas.microsoft.com/office/powerpoint/2010/main" val="865208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60000">
            <a:off x="1148661" y="1600019"/>
            <a:ext cx="3064827" cy="843998"/>
          </a:xfrm>
        </p:spPr>
        <p:txBody>
          <a:bodyPr>
            <a:normAutofit/>
          </a:bodyPr>
          <a:lstStyle/>
          <a:p>
            <a:r>
              <a:rPr lang="en-US" sz="2800" dirty="0" smtClean="0"/>
              <a:t>Gratitude Journal</a:t>
            </a:r>
            <a:endParaRPr lang="en-US" sz="2800" dirty="0"/>
          </a:p>
        </p:txBody>
      </p:sp>
      <p:sp>
        <p:nvSpPr>
          <p:cNvPr id="3" name="Content Placeholder 2"/>
          <p:cNvSpPr>
            <a:spLocks noGrp="1"/>
          </p:cNvSpPr>
          <p:nvPr>
            <p:ph idx="1"/>
          </p:nvPr>
        </p:nvSpPr>
        <p:spPr/>
        <p:txBody>
          <a:bodyPr>
            <a:normAutofit/>
          </a:bodyPr>
          <a:lstStyle/>
          <a:p>
            <a:r>
              <a:rPr lang="en-US" dirty="0" smtClean="0"/>
              <a:t>Be specific</a:t>
            </a:r>
          </a:p>
          <a:p>
            <a:r>
              <a:rPr lang="en-US" dirty="0" smtClean="0"/>
              <a:t>Focus on people</a:t>
            </a:r>
          </a:p>
          <a:p>
            <a:r>
              <a:rPr lang="en-US" dirty="0" smtClean="0"/>
              <a:t>See good things as gifts</a:t>
            </a:r>
          </a:p>
          <a:p>
            <a:r>
              <a:rPr lang="en-US" dirty="0" smtClean="0"/>
              <a:t>Savor surprises</a:t>
            </a:r>
          </a:p>
          <a:p>
            <a:r>
              <a:rPr lang="en-US" dirty="0" smtClean="0"/>
              <a:t>Revise if you repeat something</a:t>
            </a:r>
          </a:p>
          <a:p>
            <a:r>
              <a:rPr lang="en-US" dirty="0" smtClean="0"/>
              <a:t>Write regularly (some recent research suggests 3x/week is ideal</a:t>
            </a:r>
            <a:endParaRPr lang="en-US" dirty="0"/>
          </a:p>
        </p:txBody>
      </p:sp>
      <p:sp>
        <p:nvSpPr>
          <p:cNvPr id="4" name="Text Placeholder 3"/>
          <p:cNvSpPr>
            <a:spLocks noGrp="1"/>
          </p:cNvSpPr>
          <p:nvPr>
            <p:ph type="body" sz="half" idx="2"/>
          </p:nvPr>
        </p:nvSpPr>
        <p:spPr>
          <a:xfrm rot="-60000">
            <a:off x="1141773" y="2895830"/>
            <a:ext cx="3048891" cy="2828374"/>
          </a:xfrm>
        </p:spPr>
        <p:txBody>
          <a:bodyPr>
            <a:normAutofit lnSpcReduction="10000"/>
          </a:bodyPr>
          <a:lstStyle/>
          <a:p>
            <a:r>
              <a:rPr lang="en-US" sz="2400" dirty="0"/>
              <a:t>Write in journal up to 5 things for which you are grateful</a:t>
            </a:r>
          </a:p>
          <a:p>
            <a:pPr lvl="1"/>
            <a:r>
              <a:rPr lang="en-US" sz="2200" dirty="0"/>
              <a:t>Can be small in importance (e.g., sunshine) to large (e.g., I got my dream job)</a:t>
            </a:r>
          </a:p>
          <a:p>
            <a:endParaRPr lang="en-US" dirty="0"/>
          </a:p>
        </p:txBody>
      </p:sp>
    </p:spTree>
    <p:extLst>
      <p:ext uri="{BB962C8B-B14F-4D97-AF65-F5344CB8AC3E}">
        <p14:creationId xmlns:p14="http://schemas.microsoft.com/office/powerpoint/2010/main" val="3382920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4000" r="-24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95023" y="817582"/>
            <a:ext cx="3248377" cy="1202485"/>
          </a:xfrm>
        </p:spPr>
        <p:txBody>
          <a:bodyPr/>
          <a:lstStyle/>
          <a:p>
            <a:r>
              <a:rPr lang="en-US" dirty="0" smtClean="0">
                <a:solidFill>
                  <a:schemeClr val="bg1"/>
                </a:solidFill>
              </a:rPr>
              <a:t>Mindfulness</a:t>
            </a:r>
            <a:endParaRPr lang="en-US" dirty="0">
              <a:solidFill>
                <a:schemeClr val="bg1"/>
              </a:solidFill>
            </a:endParaRPr>
          </a:p>
        </p:txBody>
      </p:sp>
    </p:spTree>
    <p:extLst>
      <p:ext uri="{BB962C8B-B14F-4D97-AF65-F5344CB8AC3E}">
        <p14:creationId xmlns:p14="http://schemas.microsoft.com/office/powerpoint/2010/main" val="2965230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Mindfulness</a:t>
            </a:r>
            <a:endParaRPr lang="en-US" dirty="0"/>
          </a:p>
        </p:txBody>
      </p:sp>
      <p:sp>
        <p:nvSpPr>
          <p:cNvPr id="3" name="Content Placeholder 2"/>
          <p:cNvSpPr>
            <a:spLocks noGrp="1"/>
          </p:cNvSpPr>
          <p:nvPr>
            <p:ph sz="quarter" idx="13"/>
          </p:nvPr>
        </p:nvSpPr>
        <p:spPr/>
        <p:txBody>
          <a:bodyPr/>
          <a:lstStyle/>
          <a:p>
            <a:r>
              <a:rPr lang="en-US" dirty="0"/>
              <a:t>The practice has moved from a largely obscure Buddhist concept founded about 2,600 years ago to a mainstream psychotherapy construct </a:t>
            </a:r>
            <a:r>
              <a:rPr lang="en-US" dirty="0" smtClean="0"/>
              <a:t>today (apa.org)</a:t>
            </a:r>
          </a:p>
          <a:p>
            <a:endParaRPr lang="en-US" dirty="0"/>
          </a:p>
        </p:txBody>
      </p:sp>
      <p:pic>
        <p:nvPicPr>
          <p:cNvPr id="6" name="Content Placeholder 5"/>
          <p:cNvPicPr>
            <a:picLocks noGrp="1" noChangeAspect="1"/>
          </p:cNvPicPr>
          <p:nvPr>
            <p:ph sz="quarter" idx="14"/>
          </p:nvPr>
        </p:nvPicPr>
        <p:blipFill>
          <a:blip r:embed="rId2"/>
          <a:stretch>
            <a:fillRect/>
          </a:stretch>
        </p:blipFill>
        <p:spPr>
          <a:xfrm>
            <a:off x="5410200" y="2514600"/>
            <a:ext cx="1914525" cy="2390775"/>
          </a:xfrm>
          <a:prstGeom prst="rect">
            <a:avLst/>
          </a:prstGeom>
        </p:spPr>
      </p:pic>
    </p:spTree>
    <p:extLst>
      <p:ext uri="{BB962C8B-B14F-4D97-AF65-F5344CB8AC3E}">
        <p14:creationId xmlns:p14="http://schemas.microsoft.com/office/powerpoint/2010/main" val="1016442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109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Mindfulness</a:t>
            </a:r>
            <a:endParaRPr lang="en-US" dirty="0"/>
          </a:p>
        </p:txBody>
      </p:sp>
      <p:sp>
        <p:nvSpPr>
          <p:cNvPr id="3" name="Content Placeholder 2"/>
          <p:cNvSpPr>
            <a:spLocks noGrp="1"/>
          </p:cNvSpPr>
          <p:nvPr>
            <p:ph sz="quarter" idx="13"/>
          </p:nvPr>
        </p:nvSpPr>
        <p:spPr/>
        <p:txBody>
          <a:bodyPr>
            <a:normAutofit/>
          </a:bodyPr>
          <a:lstStyle/>
          <a:p>
            <a:r>
              <a:rPr lang="en-US" dirty="0" smtClean="0"/>
              <a:t>Self-control</a:t>
            </a:r>
          </a:p>
          <a:p>
            <a:r>
              <a:rPr lang="en-US" dirty="0" smtClean="0"/>
              <a:t>Objectivity</a:t>
            </a:r>
          </a:p>
          <a:p>
            <a:r>
              <a:rPr lang="en-US" dirty="0" smtClean="0"/>
              <a:t>Attention</a:t>
            </a:r>
          </a:p>
          <a:p>
            <a:r>
              <a:rPr lang="en-US" dirty="0" smtClean="0"/>
              <a:t>Memory</a:t>
            </a:r>
          </a:p>
          <a:p>
            <a:r>
              <a:rPr lang="en-US" dirty="0" smtClean="0"/>
              <a:t>Emotional </a:t>
            </a:r>
            <a:r>
              <a:rPr lang="en-US" dirty="0"/>
              <a:t>intelligence </a:t>
            </a:r>
            <a:endParaRPr lang="en-US" dirty="0" smtClean="0"/>
          </a:p>
          <a:p>
            <a:r>
              <a:rPr lang="en-US" dirty="0" smtClean="0"/>
              <a:t>Less anxiety</a:t>
            </a:r>
            <a:endParaRPr lang="en-US" dirty="0"/>
          </a:p>
        </p:txBody>
      </p:sp>
      <p:sp>
        <p:nvSpPr>
          <p:cNvPr id="4" name="Content Placeholder 3"/>
          <p:cNvSpPr>
            <a:spLocks noGrp="1"/>
          </p:cNvSpPr>
          <p:nvPr>
            <p:ph sz="quarter" idx="14"/>
          </p:nvPr>
        </p:nvSpPr>
        <p:spPr/>
        <p:txBody>
          <a:bodyPr>
            <a:normAutofit/>
          </a:bodyPr>
          <a:lstStyle/>
          <a:p>
            <a:r>
              <a:rPr lang="en-US" dirty="0"/>
              <a:t>Improved concentration and mental clarity</a:t>
            </a:r>
          </a:p>
          <a:p>
            <a:r>
              <a:rPr lang="en-US" dirty="0" smtClean="0"/>
              <a:t>The </a:t>
            </a:r>
            <a:r>
              <a:rPr lang="en-US" dirty="0"/>
              <a:t>ability to relate to others and one's self with kindness, acceptance and compassion.</a:t>
            </a:r>
          </a:p>
          <a:p>
            <a:endParaRPr lang="en-US" dirty="0"/>
          </a:p>
        </p:txBody>
      </p:sp>
    </p:spTree>
    <p:extLst>
      <p:ext uri="{BB962C8B-B14F-4D97-AF65-F5344CB8AC3E}">
        <p14:creationId xmlns:p14="http://schemas.microsoft.com/office/powerpoint/2010/main" val="2800661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smtClean="0">
                <a:solidFill>
                  <a:schemeClr val="accent1">
                    <a:lumMod val="75000"/>
                  </a:schemeClr>
                </a:solidFill>
              </a:rPr>
              <a:t>Welcome to Positive Psychology</a:t>
            </a:r>
            <a:endParaRPr lang="en-US" dirty="0">
              <a:solidFill>
                <a:schemeClr val="accent1">
                  <a:lumMod val="75000"/>
                </a:schemeClr>
              </a:solidFill>
            </a:endParaRPr>
          </a:p>
        </p:txBody>
      </p:sp>
      <p:sp>
        <p:nvSpPr>
          <p:cNvPr id="9" name="Content Placeholder 8"/>
          <p:cNvSpPr>
            <a:spLocks noGrp="1"/>
          </p:cNvSpPr>
          <p:nvPr>
            <p:ph idx="1"/>
          </p:nvPr>
        </p:nvSpPr>
        <p:spPr/>
        <p:txBody>
          <a:bodyPr>
            <a:normAutofit lnSpcReduction="10000"/>
          </a:bodyPr>
          <a:lstStyle/>
          <a:p>
            <a:r>
              <a:rPr lang="en-US" smtClean="0"/>
              <a:t>Scientific study of ordinary human strength and virtues</a:t>
            </a:r>
          </a:p>
          <a:p>
            <a:pPr lvl="1">
              <a:lnSpc>
                <a:spcPct val="150000"/>
              </a:lnSpc>
              <a:buClr>
                <a:schemeClr val="tx1"/>
              </a:buClr>
              <a:buSzPct val="120000"/>
            </a:pPr>
            <a:r>
              <a:rPr lang="en-US" sz="3000" smtClean="0"/>
              <a:t>Helps people find what is best within themselves</a:t>
            </a:r>
          </a:p>
          <a:p>
            <a:pPr lvl="1">
              <a:lnSpc>
                <a:spcPct val="150000"/>
              </a:lnSpc>
              <a:buClr>
                <a:schemeClr val="tx1"/>
              </a:buClr>
              <a:buSzPct val="120000"/>
            </a:pPr>
            <a:r>
              <a:rPr lang="en-US" sz="3000" smtClean="0"/>
              <a:t>Enhances their experiences in work and relations</a:t>
            </a:r>
            <a:endParaRPr lang="en-US" smtClean="0"/>
          </a:p>
          <a:p>
            <a:pPr marL="0" indent="0">
              <a:buNone/>
            </a:pP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39</a:t>
            </a:fld>
            <a:endParaRPr lang="en-US"/>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15665058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52400"/>
            <a:ext cx="7924800" cy="6553200"/>
          </a:xfrm>
        </p:spPr>
      </p:pic>
    </p:spTree>
    <p:extLst>
      <p:ext uri="{BB962C8B-B14F-4D97-AF65-F5344CB8AC3E}">
        <p14:creationId xmlns:p14="http://schemas.microsoft.com/office/powerpoint/2010/main" val="4211827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solidFill>
                  <a:schemeClr val="accent1">
                    <a:lumMod val="75000"/>
                  </a:schemeClr>
                </a:solidFill>
              </a:rPr>
              <a:t>The Dimensions of Positive Psychology: 3 Levels</a:t>
            </a:r>
            <a:endParaRPr lang="en-US" dirty="0">
              <a:solidFill>
                <a:schemeClr val="accent1">
                  <a:lumMod val="75000"/>
                </a:schemeClr>
              </a:solidFill>
            </a:endParaRPr>
          </a:p>
        </p:txBody>
      </p:sp>
      <p:sp>
        <p:nvSpPr>
          <p:cNvPr id="7" name="Content Placeholder 6"/>
          <p:cNvSpPr>
            <a:spLocks noGrp="1"/>
          </p:cNvSpPr>
          <p:nvPr>
            <p:ph idx="1"/>
          </p:nvPr>
        </p:nvSpPr>
        <p:spPr>
          <a:xfrm>
            <a:off x="762001" y="2020068"/>
            <a:ext cx="7462224" cy="3789084"/>
          </a:xfrm>
        </p:spPr>
        <p:txBody>
          <a:bodyPr>
            <a:normAutofit fontScale="55000" lnSpcReduction="20000"/>
          </a:bodyPr>
          <a:lstStyle/>
          <a:p>
            <a:pPr lvl="1">
              <a:lnSpc>
                <a:spcPct val="150000"/>
              </a:lnSpc>
              <a:buSzPct val="120000"/>
            </a:pPr>
            <a:r>
              <a:rPr lang="en-US" sz="3600" dirty="0" smtClean="0"/>
              <a:t>Subjective level</a:t>
            </a:r>
          </a:p>
          <a:p>
            <a:pPr lvl="2">
              <a:lnSpc>
                <a:spcPct val="150000"/>
              </a:lnSpc>
              <a:buSzPct val="120000"/>
            </a:pPr>
            <a:r>
              <a:rPr lang="en-US" sz="3600" dirty="0"/>
              <a:t>Focuses on positive emotions and constructive thoughts</a:t>
            </a:r>
            <a:endParaRPr lang="en-US" sz="3600" dirty="0" smtClean="0"/>
          </a:p>
          <a:p>
            <a:pPr lvl="1">
              <a:lnSpc>
                <a:spcPct val="150000"/>
              </a:lnSpc>
              <a:buSzPct val="120000"/>
            </a:pPr>
            <a:r>
              <a:rPr lang="en-US" sz="3600" dirty="0" smtClean="0"/>
              <a:t>Individual level</a:t>
            </a:r>
          </a:p>
          <a:p>
            <a:pPr lvl="2">
              <a:lnSpc>
                <a:spcPct val="150000"/>
              </a:lnSpc>
              <a:buSzPct val="120000"/>
            </a:pPr>
            <a:r>
              <a:rPr lang="en-US" sz="3600" dirty="0" smtClean="0"/>
              <a:t>Focuses </a:t>
            </a:r>
            <a:r>
              <a:rPr lang="en-US" sz="3600" dirty="0"/>
              <a:t>on positive behavior pattern and individual creative potential</a:t>
            </a:r>
            <a:r>
              <a:rPr lang="en-US" sz="3600" dirty="0" smtClean="0"/>
              <a:t>.</a:t>
            </a:r>
          </a:p>
          <a:p>
            <a:pPr lvl="1">
              <a:lnSpc>
                <a:spcPct val="150000"/>
              </a:lnSpc>
              <a:buSzPct val="120000"/>
            </a:pPr>
            <a:r>
              <a:rPr lang="en-US" sz="3600" dirty="0" smtClean="0"/>
              <a:t>Society level</a:t>
            </a:r>
          </a:p>
          <a:p>
            <a:pPr lvl="2">
              <a:lnSpc>
                <a:spcPct val="150000"/>
              </a:lnSpc>
              <a:buSzPct val="120000"/>
            </a:pPr>
            <a:r>
              <a:rPr lang="en-US" sz="3600" dirty="0"/>
              <a:t>Work on development of civic virtues as well as support and nurture citizens</a:t>
            </a:r>
            <a:r>
              <a:rPr lang="en-US" sz="3600" dirty="0" smtClean="0"/>
              <a:t>.</a:t>
            </a:r>
          </a:p>
          <a:p>
            <a:pPr marL="457200" lvl="1" indent="0">
              <a:lnSpc>
                <a:spcPct val="150000"/>
              </a:lnSpc>
              <a:buClr>
                <a:schemeClr val="accent1"/>
              </a:buClr>
              <a:buSzPct val="120000"/>
              <a:buNone/>
            </a:pPr>
            <a:endParaRPr lang="en-US" sz="3000" dirty="0" smtClean="0"/>
          </a:p>
          <a:p>
            <a:pPr marL="0" indent="0">
              <a:buNone/>
            </a:pP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40</a:t>
            </a:fld>
            <a:endParaRPr lang="en-US"/>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1858012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mtClean="0"/>
              <a:t>The Scope of Positive Psychology </a:t>
            </a:r>
            <a:endParaRPr lang="en-US" dirty="0"/>
          </a:p>
        </p:txBody>
      </p:sp>
      <p:sp>
        <p:nvSpPr>
          <p:cNvPr id="3" name="Content Placeholder 2"/>
          <p:cNvSpPr>
            <a:spLocks noGrp="1"/>
          </p:cNvSpPr>
          <p:nvPr>
            <p:ph idx="1"/>
          </p:nvPr>
        </p:nvSpPr>
        <p:spPr/>
        <p:txBody>
          <a:bodyPr>
            <a:normAutofit fontScale="85000" lnSpcReduction="10000"/>
          </a:bodyPr>
          <a:lstStyle/>
          <a:p>
            <a:pPr>
              <a:buSzPct val="150000"/>
            </a:pPr>
            <a:r>
              <a:rPr lang="en-US" dirty="0" smtClean="0"/>
              <a:t>List of interests</a:t>
            </a:r>
          </a:p>
          <a:p>
            <a:pPr lvl="1">
              <a:lnSpc>
                <a:spcPct val="150000"/>
              </a:lnSpc>
              <a:buSzPct val="120000"/>
            </a:pPr>
            <a:r>
              <a:rPr lang="en-US" sz="2400" dirty="0" smtClean="0"/>
              <a:t>Building enriching communities, compassion, creativity, and empathy</a:t>
            </a:r>
          </a:p>
          <a:p>
            <a:pPr lvl="1">
              <a:lnSpc>
                <a:spcPct val="150000"/>
              </a:lnSpc>
              <a:buSzPct val="120000"/>
            </a:pPr>
            <a:r>
              <a:rPr lang="en-US" sz="2400" dirty="0" smtClean="0"/>
              <a:t>Enhancement of immune system and functioning</a:t>
            </a:r>
          </a:p>
          <a:p>
            <a:pPr lvl="1">
              <a:lnSpc>
                <a:spcPct val="150000"/>
              </a:lnSpc>
              <a:buSzPct val="120000"/>
            </a:pPr>
            <a:r>
              <a:rPr lang="en-US" sz="2400" dirty="0" smtClean="0"/>
              <a:t>Life span models of positive personality development </a:t>
            </a:r>
          </a:p>
          <a:p>
            <a:pPr lvl="1">
              <a:lnSpc>
                <a:spcPct val="150000"/>
              </a:lnSpc>
              <a:buSzPct val="120000"/>
            </a:pPr>
            <a:r>
              <a:rPr lang="en-US" sz="2400" dirty="0" smtClean="0"/>
              <a:t>Psychological benefits of Zen meditation</a:t>
            </a:r>
          </a:p>
          <a:p>
            <a:pPr lvl="1">
              <a:buClr>
                <a:schemeClr val="accent1"/>
              </a:buClr>
              <a:buSzPct val="120000"/>
              <a:buFont typeface="Wingdings" panose="05000000000000000000" pitchFamily="2" charset="2"/>
              <a:buChar char="§"/>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41</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963752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Basic Themes of Positive Psychology</a:t>
            </a:r>
            <a:endParaRPr lang="en-US" dirty="0">
              <a:solidFill>
                <a:schemeClr val="accent1">
                  <a:lumMod val="75000"/>
                </a:schemeClr>
              </a:solidFill>
            </a:endParaRPr>
          </a:p>
        </p:txBody>
      </p:sp>
      <p:sp>
        <p:nvSpPr>
          <p:cNvPr id="3" name="Content Placeholder 2"/>
          <p:cNvSpPr>
            <a:spLocks noGrp="1"/>
          </p:cNvSpPr>
          <p:nvPr>
            <p:ph idx="1"/>
          </p:nvPr>
        </p:nvSpPr>
        <p:spPr>
          <a:xfrm>
            <a:off x="1463040" y="2020067"/>
            <a:ext cx="6196405" cy="3703002"/>
          </a:xfrm>
        </p:spPr>
        <p:txBody>
          <a:bodyPr>
            <a:normAutofit fontScale="85000" lnSpcReduction="10000"/>
          </a:bodyPr>
          <a:lstStyle/>
          <a:p>
            <a:pPr marL="0" indent="0">
              <a:buNone/>
            </a:pPr>
            <a:r>
              <a:rPr lang="en-US" sz="3000" b="1" dirty="0" smtClean="0"/>
              <a:t>The Good Life </a:t>
            </a:r>
            <a:r>
              <a:rPr lang="en-US" sz="3000" dirty="0" smtClean="0"/>
              <a:t>(</a:t>
            </a:r>
            <a:r>
              <a:rPr lang="en-US" dirty="0" smtClean="0"/>
              <a:t>Combination of three elements)</a:t>
            </a:r>
          </a:p>
          <a:p>
            <a:pPr marL="971550" lvl="1" indent="-457200">
              <a:lnSpc>
                <a:spcPct val="150000"/>
              </a:lnSpc>
              <a:buSzPct val="120000"/>
            </a:pPr>
            <a:r>
              <a:rPr lang="en-US" sz="3000" dirty="0" smtClean="0"/>
              <a:t>Connections with others</a:t>
            </a:r>
          </a:p>
          <a:p>
            <a:pPr marL="971550" lvl="1" indent="-457200">
              <a:buSzPct val="120000"/>
            </a:pPr>
            <a:r>
              <a:rPr lang="en-US" sz="3000" dirty="0" smtClean="0"/>
              <a:t>Positive individual traits</a:t>
            </a:r>
          </a:p>
          <a:p>
            <a:pPr marL="1245870" lvl="2" indent="-457200">
              <a:buSzPct val="120000"/>
            </a:pPr>
            <a:r>
              <a:rPr lang="en-US" sz="2800" dirty="0"/>
              <a:t>e</a:t>
            </a:r>
            <a:r>
              <a:rPr lang="en-US" sz="2800" dirty="0" smtClean="0"/>
              <a:t>.g., Integrity, creativity, courage</a:t>
            </a:r>
          </a:p>
          <a:p>
            <a:pPr marL="971550" lvl="1" indent="-457200">
              <a:lnSpc>
                <a:spcPct val="150000"/>
              </a:lnSpc>
              <a:buSzPct val="120000"/>
            </a:pPr>
            <a:r>
              <a:rPr lang="en-US" sz="3000" dirty="0" smtClean="0"/>
              <a:t>Life regulation qualities</a:t>
            </a:r>
          </a:p>
          <a:p>
            <a:pPr marL="1245870" lvl="2" indent="-457200">
              <a:lnSpc>
                <a:spcPct val="150000"/>
              </a:lnSpc>
              <a:buSzPct val="120000"/>
            </a:pPr>
            <a:r>
              <a:rPr lang="en-US" sz="2800" dirty="0" smtClean="0"/>
              <a:t>Regulate behavior to accomplish goals while interacting with the world</a:t>
            </a:r>
          </a:p>
          <a:p>
            <a:pPr lvl="1">
              <a:lnSpc>
                <a:spcPct val="150000"/>
              </a:lnSpc>
              <a:buClr>
                <a:schemeClr val="accent1"/>
              </a:buClr>
              <a:buSzPct val="120000"/>
            </a:pPr>
            <a:endParaRPr lang="en-US" sz="2400" dirty="0" smtClean="0"/>
          </a:p>
          <a:p>
            <a:pPr marL="0" indent="0">
              <a:buNone/>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3871260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lumMod val="75000"/>
                  </a:schemeClr>
                </a:solidFill>
              </a:rPr>
              <a:t>Basic Themes of Positive Psychology</a:t>
            </a:r>
            <a:endParaRPr lang="en-US" dirty="0"/>
          </a:p>
        </p:txBody>
      </p:sp>
      <p:sp>
        <p:nvSpPr>
          <p:cNvPr id="3" name="Content Placeholder 2"/>
          <p:cNvSpPr>
            <a:spLocks noGrp="1"/>
          </p:cNvSpPr>
          <p:nvPr>
            <p:ph idx="1"/>
          </p:nvPr>
        </p:nvSpPr>
        <p:spPr>
          <a:xfrm>
            <a:off x="1463040" y="2119257"/>
            <a:ext cx="6597228" cy="3603812"/>
          </a:xfrm>
        </p:spPr>
        <p:txBody>
          <a:bodyPr>
            <a:normAutofit fontScale="70000" lnSpcReduction="20000"/>
          </a:bodyPr>
          <a:lstStyle/>
          <a:p>
            <a:pPr marL="0" indent="0">
              <a:buNone/>
            </a:pPr>
            <a:r>
              <a:rPr lang="en-US" sz="3500" b="1" dirty="0" smtClean="0"/>
              <a:t>Positive Emotions Are Important</a:t>
            </a:r>
          </a:p>
          <a:p>
            <a:pPr>
              <a:lnSpc>
                <a:spcPct val="150000"/>
              </a:lnSpc>
              <a:buSzPct val="120000"/>
            </a:pPr>
            <a:r>
              <a:rPr lang="en-US" sz="3500" dirty="0" smtClean="0"/>
              <a:t>Focus working on positive emotions rather than negative emotions</a:t>
            </a:r>
          </a:p>
          <a:p>
            <a:pPr>
              <a:lnSpc>
                <a:spcPct val="150000"/>
              </a:lnSpc>
              <a:buSzPct val="120000"/>
            </a:pPr>
            <a:r>
              <a:rPr lang="en-US" sz="3500" dirty="0" smtClean="0"/>
              <a:t>Helps people emerge from debilitating psychological problems…use adaptive coping</a:t>
            </a:r>
          </a:p>
          <a:p>
            <a:pPr>
              <a:lnSpc>
                <a:spcPct val="150000"/>
              </a:lnSpc>
              <a:buSzPct val="120000"/>
            </a:pPr>
            <a:r>
              <a:rPr lang="en-US" sz="3500" dirty="0" smtClean="0"/>
              <a:t>Self-help interventions based on positive psychology</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1811015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lumMod val="75000"/>
                  </a:schemeClr>
                </a:solidFill>
              </a:rPr>
              <a:t>Importance of Positive Emotions</a:t>
            </a:r>
            <a:endParaRPr lang="en-US" dirty="0"/>
          </a:p>
        </p:txBody>
      </p:sp>
      <p:sp>
        <p:nvSpPr>
          <p:cNvPr id="3" name="Content Placeholder 2"/>
          <p:cNvSpPr>
            <a:spLocks noGrp="1"/>
          </p:cNvSpPr>
          <p:nvPr>
            <p:ph idx="1"/>
          </p:nvPr>
        </p:nvSpPr>
        <p:spPr/>
        <p:txBody>
          <a:bodyPr>
            <a:normAutofit/>
          </a:bodyPr>
          <a:lstStyle/>
          <a:p>
            <a:r>
              <a:rPr lang="en-US" sz="2800" dirty="0" smtClean="0"/>
              <a:t>Positive emotions related to…</a:t>
            </a:r>
          </a:p>
          <a:p>
            <a:pPr lvl="1"/>
            <a:r>
              <a:rPr lang="en-US" sz="2600" dirty="0" smtClean="0"/>
              <a:t>Attaining goals</a:t>
            </a:r>
          </a:p>
          <a:p>
            <a:pPr lvl="1"/>
            <a:r>
              <a:rPr lang="en-US" sz="2600" dirty="0" smtClean="0"/>
              <a:t>Physically healthier</a:t>
            </a:r>
          </a:p>
          <a:p>
            <a:pPr lvl="1"/>
            <a:r>
              <a:rPr lang="en-US" sz="2600" dirty="0" smtClean="0"/>
              <a:t>More resistant to illness</a:t>
            </a:r>
          </a:p>
          <a:p>
            <a:pPr lvl="1"/>
            <a:r>
              <a:rPr lang="en-US" sz="2600" dirty="0" smtClean="0"/>
              <a:t>Live longer!</a:t>
            </a:r>
            <a:endParaRPr lang="en-US" sz="2600" dirty="0"/>
          </a:p>
        </p:txBody>
      </p:sp>
    </p:spTree>
    <p:extLst>
      <p:ext uri="{BB962C8B-B14F-4D97-AF65-F5344CB8AC3E}">
        <p14:creationId xmlns:p14="http://schemas.microsoft.com/office/powerpoint/2010/main" val="2703383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Basic Themes of Positive Psychology</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sz="3300" b="1" dirty="0" smtClean="0"/>
              <a:t>People Can Flourish and Thrive</a:t>
            </a:r>
          </a:p>
          <a:p>
            <a:pPr>
              <a:lnSpc>
                <a:spcPct val="150000"/>
              </a:lnSpc>
              <a:buSzPct val="120000"/>
            </a:pPr>
            <a:r>
              <a:rPr lang="en-US" dirty="0" smtClean="0"/>
              <a:t>Classification of mental health</a:t>
            </a:r>
          </a:p>
          <a:p>
            <a:pPr marL="971550" lvl="1" indent="-457200">
              <a:lnSpc>
                <a:spcPct val="150000"/>
              </a:lnSpc>
              <a:buSzPct val="120000"/>
            </a:pPr>
            <a:r>
              <a:rPr lang="en-US" sz="3200" dirty="0" smtClean="0"/>
              <a:t>Flourishing</a:t>
            </a:r>
          </a:p>
          <a:p>
            <a:pPr marL="971550" lvl="1" indent="-457200">
              <a:lnSpc>
                <a:spcPct val="150000"/>
              </a:lnSpc>
              <a:buSzPct val="120000"/>
            </a:pPr>
            <a:r>
              <a:rPr lang="en-US" sz="3200" dirty="0" smtClean="0"/>
              <a:t>Struggling</a:t>
            </a:r>
          </a:p>
          <a:p>
            <a:pPr marL="971550" lvl="1" indent="-457200">
              <a:lnSpc>
                <a:spcPct val="150000"/>
              </a:lnSpc>
              <a:buSzPct val="120000"/>
            </a:pPr>
            <a:r>
              <a:rPr lang="en-US" sz="3200" dirty="0" smtClean="0"/>
              <a:t>Floundering</a:t>
            </a:r>
          </a:p>
          <a:p>
            <a:pPr marL="971550" lvl="1" indent="-457200">
              <a:lnSpc>
                <a:spcPct val="150000"/>
              </a:lnSpc>
              <a:buSzPct val="120000"/>
            </a:pPr>
            <a:r>
              <a:rPr lang="en-US" sz="3200" dirty="0" smtClean="0"/>
              <a:t>Languishing</a:t>
            </a:r>
            <a:endParaRPr lang="en-US" sz="2400" dirty="0" smtClean="0"/>
          </a:p>
          <a:p>
            <a:pPr marL="457200" lvl="1" indent="0">
              <a:lnSpc>
                <a:spcPct val="150000"/>
              </a:lnSpc>
              <a:buClr>
                <a:schemeClr val="accent1"/>
              </a:buClr>
              <a:buSzPct val="120000"/>
              <a:buNone/>
            </a:pPr>
            <a:endParaRPr lang="en-US" sz="2400" dirty="0" smtClean="0"/>
          </a:p>
          <a:p>
            <a:pPr lvl="1">
              <a:lnSpc>
                <a:spcPct val="150000"/>
              </a:lnSpc>
              <a:buClr>
                <a:schemeClr val="accent1"/>
              </a:buClr>
              <a:buSzPct val="120000"/>
            </a:pPr>
            <a:endParaRPr lang="en-US" sz="2400"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973204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Basic Themes of Positive Psychology</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sz="3300" b="1" dirty="0" smtClean="0"/>
              <a:t>People Can Flourish and Thrive</a:t>
            </a:r>
          </a:p>
          <a:p>
            <a:pPr>
              <a:lnSpc>
                <a:spcPct val="150000"/>
              </a:lnSpc>
              <a:buSzPct val="120000"/>
            </a:pPr>
            <a:r>
              <a:rPr lang="en-US" dirty="0" smtClean="0"/>
              <a:t>Complete health comprises</a:t>
            </a:r>
          </a:p>
          <a:p>
            <a:pPr marL="971550" lvl="1" indent="-457200">
              <a:lnSpc>
                <a:spcPct val="150000"/>
              </a:lnSpc>
              <a:buSzPct val="120000"/>
            </a:pPr>
            <a:r>
              <a:rPr lang="en-US" sz="3200" dirty="0" smtClean="0"/>
              <a:t>High emotional well-being</a:t>
            </a:r>
          </a:p>
          <a:p>
            <a:pPr marL="971550" lvl="1" indent="-457200">
              <a:lnSpc>
                <a:spcPct val="150000"/>
              </a:lnSpc>
              <a:buSzPct val="120000"/>
            </a:pPr>
            <a:r>
              <a:rPr lang="en-US" sz="3200" dirty="0" smtClean="0"/>
              <a:t>High psychological well-being</a:t>
            </a:r>
          </a:p>
          <a:p>
            <a:pPr marL="971550" lvl="1" indent="-457200">
              <a:lnSpc>
                <a:spcPct val="150000"/>
              </a:lnSpc>
              <a:buSzPct val="120000"/>
            </a:pPr>
            <a:r>
              <a:rPr lang="en-US" sz="3200" dirty="0" smtClean="0"/>
              <a:t>High social well-being</a:t>
            </a:r>
          </a:p>
          <a:p>
            <a:pPr marL="971550" lvl="1" indent="-457200">
              <a:lnSpc>
                <a:spcPct val="150000"/>
              </a:lnSpc>
              <a:buSzPct val="120000"/>
            </a:pPr>
            <a:r>
              <a:rPr lang="en-US" sz="3200" dirty="0" smtClean="0"/>
              <a:t>Low mental illness</a:t>
            </a:r>
          </a:p>
          <a:p>
            <a:pPr lvl="2">
              <a:lnSpc>
                <a:spcPct val="150000"/>
              </a:lnSpc>
              <a:buClr>
                <a:schemeClr val="accent1"/>
              </a:buClr>
              <a:buSzPct val="120000"/>
            </a:pPr>
            <a:endParaRPr lang="en-US" dirty="0" smtClean="0"/>
          </a:p>
          <a:p>
            <a:pPr marL="914400" lvl="2" indent="0">
              <a:lnSpc>
                <a:spcPct val="150000"/>
              </a:lnSpc>
              <a:buClr>
                <a:schemeClr val="accent1"/>
              </a:buClr>
              <a:buSzPct val="120000"/>
              <a:buNone/>
            </a:pP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2707373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Basic Themes of Positive Psychology</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3316" y="2132451"/>
            <a:ext cx="6617368" cy="4120774"/>
          </a:xfrm>
        </p:spPr>
      </p:pic>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
        <p:nvSpPr>
          <p:cNvPr id="8" name="Footer Placeholder 7"/>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3328956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Basic Themes of Positive Psychology</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sz="3500" dirty="0" smtClean="0"/>
              <a:t>People Need Positive Social Relationships</a:t>
            </a:r>
          </a:p>
          <a:p>
            <a:pPr>
              <a:lnSpc>
                <a:spcPct val="150000"/>
              </a:lnSpc>
              <a:buSzPct val="120000"/>
            </a:pPr>
            <a:r>
              <a:rPr lang="en-US" dirty="0" smtClean="0"/>
              <a:t>Teach children about nature of happiness, good life</a:t>
            </a:r>
          </a:p>
          <a:p>
            <a:pPr>
              <a:lnSpc>
                <a:spcPct val="150000"/>
              </a:lnSpc>
              <a:buSzPct val="120000"/>
            </a:pPr>
            <a:r>
              <a:rPr lang="en-US" dirty="0" smtClean="0"/>
              <a:t>Consider happiness achievable through individual effort</a:t>
            </a:r>
          </a:p>
          <a:p>
            <a:pPr>
              <a:lnSpc>
                <a:spcPct val="150000"/>
              </a:lnSpc>
              <a:buSzPct val="120000"/>
            </a:pPr>
            <a:r>
              <a:rPr lang="en-US" dirty="0" smtClean="0"/>
              <a:t>Enhance understanding of how people experience psychological well-being</a:t>
            </a:r>
          </a:p>
          <a:p>
            <a:pPr lvl="1">
              <a:lnSpc>
                <a:spcPct val="150000"/>
              </a:lnSpc>
              <a:buClr>
                <a:schemeClr val="accent1"/>
              </a:buClr>
              <a:buSzPct val="120000"/>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4127382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Basic Themes of Positive Psychology</a:t>
            </a:r>
            <a:endParaRPr lang="en-US" dirty="0"/>
          </a:p>
        </p:txBody>
      </p:sp>
      <p:sp>
        <p:nvSpPr>
          <p:cNvPr id="3" name="Content Placeholder 2"/>
          <p:cNvSpPr>
            <a:spLocks noGrp="1"/>
          </p:cNvSpPr>
          <p:nvPr>
            <p:ph idx="1"/>
          </p:nvPr>
        </p:nvSpPr>
        <p:spPr/>
        <p:txBody>
          <a:bodyPr>
            <a:normAutofit/>
          </a:bodyPr>
          <a:lstStyle/>
          <a:p>
            <a:pPr marL="0" indent="0">
              <a:buNone/>
            </a:pPr>
            <a:r>
              <a:rPr lang="en-US" sz="2800" b="1" dirty="0" smtClean="0"/>
              <a:t>Strengths and Virtues Are Important </a:t>
            </a:r>
          </a:p>
          <a:p>
            <a:pPr>
              <a:lnSpc>
                <a:spcPct val="150000"/>
              </a:lnSpc>
              <a:buSzPct val="120000"/>
            </a:pPr>
            <a:r>
              <a:rPr lang="en-US" dirty="0" smtClean="0"/>
              <a:t>Values like courage, fidelity, and honesty</a:t>
            </a:r>
          </a:p>
          <a:p>
            <a:pPr>
              <a:lnSpc>
                <a:spcPct val="150000"/>
              </a:lnSpc>
              <a:buSzPct val="120000"/>
            </a:pPr>
            <a:r>
              <a:rPr lang="en-US" dirty="0" smtClean="0"/>
              <a:t>Scientifically discover values that enhance the quality of life</a:t>
            </a:r>
          </a:p>
          <a:p>
            <a:pPr lvl="1">
              <a:lnSpc>
                <a:spcPct val="150000"/>
              </a:lnSpc>
              <a:buClr>
                <a:schemeClr val="accent1"/>
              </a:buClr>
              <a:buSzPct val="120000"/>
            </a:pPr>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1368670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Psychology</a:t>
            </a:r>
            <a:endParaRPr lang="en-US" dirty="0"/>
          </a:p>
        </p:txBody>
      </p:sp>
      <p:sp>
        <p:nvSpPr>
          <p:cNvPr id="3" name="Content Placeholder 2"/>
          <p:cNvSpPr>
            <a:spLocks noGrp="1"/>
          </p:cNvSpPr>
          <p:nvPr>
            <p:ph idx="1"/>
          </p:nvPr>
        </p:nvSpPr>
        <p:spPr>
          <a:xfrm>
            <a:off x="1463040" y="2020067"/>
            <a:ext cx="6196405" cy="2932933"/>
          </a:xfrm>
        </p:spPr>
        <p:txBody>
          <a:bodyPr>
            <a:normAutofit/>
          </a:bodyPr>
          <a:lstStyle/>
          <a:p>
            <a:pPr marL="365760" lvl="1" indent="0" algn="ctr">
              <a:buNone/>
            </a:pPr>
            <a:r>
              <a:rPr lang="en-US" sz="2800" dirty="0" smtClean="0"/>
              <a:t>The </a:t>
            </a:r>
            <a:r>
              <a:rPr lang="en-US" sz="2800" dirty="0"/>
              <a:t>scientific study of positive human functioning and flourishing on multiple levels that include the biological, personal, relational, institutional, cultural, and global dimensions of </a:t>
            </a:r>
            <a:r>
              <a:rPr lang="en-US" sz="2800" dirty="0" smtClean="0"/>
              <a:t>life</a:t>
            </a:r>
          </a:p>
          <a:p>
            <a:pPr marL="365760" lvl="1" indent="0" algn="ctr">
              <a:buNone/>
            </a:pPr>
            <a:r>
              <a:rPr lang="en-US" sz="1200" dirty="0" smtClean="0"/>
              <a:t>--Seligman and </a:t>
            </a:r>
            <a:r>
              <a:rPr lang="en-US" sz="1200" dirty="0" err="1" smtClean="0"/>
              <a:t>Csikszentmihalyi</a:t>
            </a:r>
            <a:r>
              <a:rPr lang="en-US" sz="1200" dirty="0" smtClean="0"/>
              <a:t> </a:t>
            </a:r>
            <a:endParaRPr lang="en-US" sz="1200" dirty="0"/>
          </a:p>
          <a:p>
            <a:pPr marL="365760" lvl="1" indent="0">
              <a:buNone/>
            </a:pPr>
            <a:endParaRPr lang="en-US" sz="1200" dirty="0" smtClean="0"/>
          </a:p>
        </p:txBody>
      </p:sp>
    </p:spTree>
    <p:extLst>
      <p:ext uri="{BB962C8B-B14F-4D97-AF65-F5344CB8AC3E}">
        <p14:creationId xmlns:p14="http://schemas.microsoft.com/office/powerpoint/2010/main" val="3580105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Basic Themes of Positive Psychology</a:t>
            </a:r>
            <a:endParaRPr lang="en-US" dirty="0"/>
          </a:p>
        </p:txBody>
      </p:sp>
      <p:sp>
        <p:nvSpPr>
          <p:cNvPr id="3" name="Content Placeholder 2"/>
          <p:cNvSpPr>
            <a:spLocks noGrp="1"/>
          </p:cNvSpPr>
          <p:nvPr>
            <p:ph idx="1"/>
          </p:nvPr>
        </p:nvSpPr>
        <p:spPr/>
        <p:txBody>
          <a:bodyPr>
            <a:normAutofit/>
          </a:bodyPr>
          <a:lstStyle/>
          <a:p>
            <a:pPr marL="0" indent="0">
              <a:buNone/>
            </a:pPr>
            <a:r>
              <a:rPr lang="en-US" sz="2800" b="1" dirty="0" smtClean="0"/>
              <a:t>Compassion and Empathy Are Important</a:t>
            </a:r>
          </a:p>
          <a:p>
            <a:pPr>
              <a:lnSpc>
                <a:spcPct val="150000"/>
              </a:lnSpc>
              <a:buSzPct val="120000"/>
            </a:pPr>
            <a:r>
              <a:rPr lang="en-US" dirty="0" smtClean="0"/>
              <a:t>Capacity for empathy associated with life satisfaction and positive relationships</a:t>
            </a:r>
          </a:p>
          <a:p>
            <a:pPr>
              <a:lnSpc>
                <a:spcPct val="150000"/>
              </a:lnSpc>
              <a:buSzPct val="120000"/>
            </a:pPr>
            <a:r>
              <a:rPr lang="en-US" dirty="0" smtClean="0"/>
              <a:t>Motivate people to overcome low self-esteem by helping others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1193972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Basic Themes of Positive Psychology</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sz="3300" b="1" dirty="0" smtClean="0"/>
              <a:t>Independence of Positive and Negative Emotions </a:t>
            </a:r>
          </a:p>
          <a:p>
            <a:pPr>
              <a:lnSpc>
                <a:spcPct val="150000"/>
              </a:lnSpc>
              <a:buSzPct val="120000"/>
            </a:pPr>
            <a:r>
              <a:rPr lang="en-US" sz="2800" dirty="0" smtClean="0"/>
              <a:t>Optimism and pessimism have differential  effects on a person’s self-reported well-being</a:t>
            </a:r>
          </a:p>
          <a:p>
            <a:pPr>
              <a:lnSpc>
                <a:spcPct val="150000"/>
              </a:lnSpc>
              <a:buSzPct val="120000"/>
            </a:pPr>
            <a:r>
              <a:rPr lang="en-US" sz="2800" dirty="0" smtClean="0"/>
              <a:t>Dynamic model of affect…independence of positive and negative emotions depends on the situation</a:t>
            </a:r>
          </a:p>
          <a:p>
            <a:pPr lvl="1">
              <a:lnSpc>
                <a:spcPct val="150000"/>
              </a:lnSpc>
              <a:buSzPct val="120000"/>
            </a:pPr>
            <a:r>
              <a:rPr lang="en-US" sz="2600" dirty="0" smtClean="0"/>
              <a:t>Sometimes positive and negative emotions “fuse,” such as when we are under stress or uncertainty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268758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Basic Themes of Positive Psychology</a:t>
            </a:r>
            <a:endParaRPr lang="en-US" dirty="0"/>
          </a:p>
        </p:txBody>
      </p:sp>
      <p:sp>
        <p:nvSpPr>
          <p:cNvPr id="3" name="Content Placeholder 2"/>
          <p:cNvSpPr>
            <a:spLocks noGrp="1"/>
          </p:cNvSpPr>
          <p:nvPr>
            <p:ph idx="1"/>
          </p:nvPr>
        </p:nvSpPr>
        <p:spPr/>
        <p:txBody>
          <a:bodyPr>
            <a:normAutofit fontScale="25000" lnSpcReduction="20000"/>
          </a:bodyPr>
          <a:lstStyle/>
          <a:p>
            <a:pPr marL="0" lvl="1" indent="0">
              <a:buNone/>
            </a:pPr>
            <a:r>
              <a:rPr lang="en-US" sz="11200" dirty="0" smtClean="0"/>
              <a:t>Negative Emotions Are Still Important</a:t>
            </a:r>
          </a:p>
          <a:p>
            <a:pPr>
              <a:lnSpc>
                <a:spcPct val="150000"/>
              </a:lnSpc>
              <a:buSzPct val="120000"/>
            </a:pPr>
            <a:r>
              <a:rPr lang="en-US" sz="7400" dirty="0" smtClean="0"/>
              <a:t> Negative emotions are vital to self-understanding and personal growth</a:t>
            </a:r>
          </a:p>
          <a:p>
            <a:pPr>
              <a:lnSpc>
                <a:spcPct val="150000"/>
              </a:lnSpc>
              <a:buSzPct val="120000"/>
            </a:pPr>
            <a:r>
              <a:rPr lang="en-US" sz="7400" dirty="0" smtClean="0"/>
              <a:t>Research says happiness may be  necessary to the good life but not sufficient</a:t>
            </a:r>
          </a:p>
          <a:p>
            <a:pPr>
              <a:lnSpc>
                <a:spcPct val="150000"/>
              </a:lnSpc>
              <a:buSzPct val="120000"/>
            </a:pPr>
            <a:r>
              <a:rPr lang="en-US" sz="7400" dirty="0" smtClean="0"/>
              <a:t> Increase one’s quality of life is to help others increase their level of happiness and life satisfaction.</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2391797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Basic Themes of Positive Psychology</a:t>
            </a:r>
            <a:endParaRPr lang="en-US" dirty="0"/>
          </a:p>
        </p:txBody>
      </p:sp>
      <p:sp>
        <p:nvSpPr>
          <p:cNvPr id="3" name="Content Placeholder 2"/>
          <p:cNvSpPr>
            <a:spLocks noGrp="1"/>
          </p:cNvSpPr>
          <p:nvPr>
            <p:ph idx="1"/>
          </p:nvPr>
        </p:nvSpPr>
        <p:spPr/>
        <p:txBody>
          <a:bodyPr>
            <a:normAutofit fontScale="62500" lnSpcReduction="20000"/>
          </a:bodyPr>
          <a:lstStyle/>
          <a:p>
            <a:pPr marL="0" lvl="1" indent="0">
              <a:buNone/>
            </a:pPr>
            <a:r>
              <a:rPr lang="en-US" sz="4500" cap="all" dirty="0" smtClean="0"/>
              <a:t>T</a:t>
            </a:r>
            <a:r>
              <a:rPr lang="en-US" sz="4500" dirty="0" smtClean="0"/>
              <a:t>he Science of Well-being</a:t>
            </a:r>
            <a:r>
              <a:rPr lang="en-US" sz="4500" cap="all" dirty="0" smtClean="0"/>
              <a:t> </a:t>
            </a:r>
          </a:p>
          <a:p>
            <a:pPr>
              <a:lnSpc>
                <a:spcPct val="150000"/>
              </a:lnSpc>
              <a:buSzPct val="120000"/>
            </a:pPr>
            <a:r>
              <a:rPr lang="en-US" sz="4000" dirty="0" smtClean="0"/>
              <a:t>Study healthy personality development and optimal states of well-being  </a:t>
            </a:r>
          </a:p>
          <a:p>
            <a:pPr>
              <a:lnSpc>
                <a:spcPct val="150000"/>
              </a:lnSpc>
              <a:buSzPct val="120000"/>
            </a:pPr>
            <a:r>
              <a:rPr lang="en-US" sz="4000" dirty="0" smtClean="0"/>
              <a:t>Need to build an experimental knowledge base in the psychological laboratory</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3832811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
            </a:r>
            <a:br>
              <a:rPr lang="en-US" smtClean="0">
                <a:solidFill>
                  <a:schemeClr val="accent1">
                    <a:lumMod val="75000"/>
                  </a:schemeClr>
                </a:solidFill>
              </a:rPr>
            </a:br>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r>
              <a:rPr lang="en-US" sz="4000" smtClean="0"/>
              <a:t/>
            </a:r>
            <a:br>
              <a:rPr lang="en-US" sz="4000" smtClean="0"/>
            </a:br>
            <a:endParaRPr lang="en-US" dirty="0"/>
          </a:p>
        </p:txBody>
      </p:sp>
      <p:sp>
        <p:nvSpPr>
          <p:cNvPr id="3" name="Content Placeholder 2"/>
          <p:cNvSpPr>
            <a:spLocks noGrp="1"/>
          </p:cNvSpPr>
          <p:nvPr>
            <p:ph idx="1"/>
          </p:nvPr>
        </p:nvSpPr>
        <p:spPr/>
        <p:txBody>
          <a:bodyPr>
            <a:normAutofit fontScale="32500" lnSpcReduction="20000"/>
          </a:bodyPr>
          <a:lstStyle/>
          <a:p>
            <a:pPr marL="0" lvl="1" indent="0">
              <a:buNone/>
            </a:pPr>
            <a:r>
              <a:rPr lang="en-US" sz="6700" dirty="0" smtClean="0"/>
              <a:t>Hedonism</a:t>
            </a:r>
          </a:p>
          <a:p>
            <a:pPr>
              <a:lnSpc>
                <a:spcPct val="150000"/>
              </a:lnSpc>
              <a:buSzPct val="120000"/>
            </a:pPr>
            <a:r>
              <a:rPr lang="en-US" sz="5900" dirty="0" smtClean="0"/>
              <a:t>Only pleasure or displeasure motivates us</a:t>
            </a:r>
          </a:p>
          <a:p>
            <a:pPr>
              <a:lnSpc>
                <a:spcPct val="150000"/>
              </a:lnSpc>
              <a:buSzPct val="120000"/>
            </a:pPr>
            <a:r>
              <a:rPr lang="en-US" sz="5900" dirty="0" smtClean="0"/>
              <a:t>Arguments for psychological hedonism</a:t>
            </a:r>
          </a:p>
          <a:p>
            <a:pPr>
              <a:lnSpc>
                <a:spcPct val="150000"/>
              </a:lnSpc>
              <a:buSzPct val="120000"/>
            </a:pPr>
            <a:r>
              <a:rPr lang="en-US" sz="5900" dirty="0" smtClean="0"/>
              <a:t>Arguments against psychological hedonism</a:t>
            </a:r>
          </a:p>
          <a:p>
            <a:pPr marL="0" indent="0">
              <a:lnSpc>
                <a:spcPct val="150000"/>
              </a:lnSpc>
              <a:buClr>
                <a:schemeClr val="accent1"/>
              </a:buClr>
              <a:buSzPct val="120000"/>
              <a:buNone/>
            </a:pPr>
            <a:r>
              <a:rPr lang="en-US" sz="6700" dirty="0" smtClean="0"/>
              <a:t>The Early Hebrews</a:t>
            </a:r>
          </a:p>
          <a:p>
            <a:pPr>
              <a:lnSpc>
                <a:spcPct val="150000"/>
              </a:lnSpc>
              <a:buSzPct val="120000"/>
            </a:pPr>
            <a:r>
              <a:rPr lang="en-US" sz="5900" dirty="0" smtClean="0"/>
              <a:t>Influenced Western culture--along with Greek civilization and Christianity</a:t>
            </a:r>
            <a:endParaRPr lang="en-US" sz="59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4092406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rmAutofit/>
          </a:bodyPr>
          <a:lstStyle/>
          <a:p>
            <a:pPr marL="0" lvl="1" indent="0">
              <a:buNone/>
            </a:pPr>
            <a:r>
              <a:rPr lang="en-US" sz="3200" smtClean="0"/>
              <a:t>The Greeks</a:t>
            </a:r>
          </a:p>
          <a:p>
            <a:pPr>
              <a:lnSpc>
                <a:spcPct val="150000"/>
              </a:lnSpc>
              <a:buSzPct val="120000"/>
            </a:pPr>
            <a:r>
              <a:rPr lang="en-US" smtClean="0"/>
              <a:t>Set the stage for developments in philosophy, science, art, and psychology </a:t>
            </a:r>
          </a:p>
          <a:p>
            <a:pPr lvl="1">
              <a:lnSpc>
                <a:spcPct val="150000"/>
              </a:lnSpc>
              <a:buClr>
                <a:schemeClr val="accent1"/>
              </a:buClr>
              <a:buSzPct val="120000"/>
            </a:pPr>
            <a:endParaRPr lang="en-US" smtClean="0"/>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2254340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rmAutofit fontScale="40000" lnSpcReduction="20000"/>
          </a:bodyPr>
          <a:lstStyle/>
          <a:p>
            <a:pPr marL="0" indent="0">
              <a:buNone/>
            </a:pPr>
            <a:r>
              <a:rPr lang="en-US" sz="7500" smtClean="0"/>
              <a:t>The Greeks: Socrates</a:t>
            </a:r>
          </a:p>
          <a:p>
            <a:pPr>
              <a:lnSpc>
                <a:spcPct val="150000"/>
              </a:lnSpc>
              <a:buSzPct val="120000"/>
            </a:pPr>
            <a:r>
              <a:rPr lang="en-US" sz="6900" smtClean="0"/>
              <a:t>True happiness could be achieved only through self-knowledge</a:t>
            </a:r>
          </a:p>
          <a:p>
            <a:pPr>
              <a:lnSpc>
                <a:spcPct val="150000"/>
              </a:lnSpc>
              <a:buSzPct val="120000"/>
            </a:pPr>
            <a:r>
              <a:rPr lang="en-US" sz="6900" smtClean="0"/>
              <a:t>Know the good or the core elements of the good life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1292889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rmAutofit fontScale="25000" lnSpcReduction="20000"/>
          </a:bodyPr>
          <a:lstStyle/>
          <a:p>
            <a:pPr marL="0" indent="0">
              <a:buNone/>
            </a:pPr>
            <a:r>
              <a:rPr lang="en-US" sz="8000" dirty="0" smtClean="0"/>
              <a:t>The Greeks: Plato</a:t>
            </a:r>
          </a:p>
          <a:p>
            <a:pPr>
              <a:lnSpc>
                <a:spcPct val="150000"/>
              </a:lnSpc>
              <a:buSzPct val="120000"/>
            </a:pPr>
            <a:r>
              <a:rPr lang="en-US" sz="8000" dirty="0" smtClean="0"/>
              <a:t>Ancient Greek philosopher; </a:t>
            </a:r>
          </a:p>
          <a:p>
            <a:pPr>
              <a:lnSpc>
                <a:spcPct val="150000"/>
              </a:lnSpc>
              <a:buSzPct val="120000"/>
            </a:pPr>
            <a:r>
              <a:rPr lang="en-US" sz="8000" dirty="0" smtClean="0"/>
              <a:t>Student of Socrates, teacher of Aristotle.</a:t>
            </a:r>
          </a:p>
          <a:p>
            <a:pPr>
              <a:lnSpc>
                <a:spcPct val="150000"/>
              </a:lnSpc>
              <a:buSzPct val="120000"/>
            </a:pPr>
            <a:r>
              <a:rPr lang="en-US" sz="7900" dirty="0" smtClean="0"/>
              <a:t>Theme of research-- </a:t>
            </a:r>
          </a:p>
          <a:p>
            <a:pPr lvl="1">
              <a:lnSpc>
                <a:spcPct val="150000"/>
              </a:lnSpc>
              <a:buSzPct val="120000"/>
            </a:pPr>
            <a:r>
              <a:rPr lang="en-US" sz="7500" dirty="0" smtClean="0"/>
              <a:t>Conflict between nature and convention</a:t>
            </a:r>
          </a:p>
          <a:p>
            <a:pPr lvl="1">
              <a:lnSpc>
                <a:spcPct val="150000"/>
              </a:lnSpc>
              <a:buSzPct val="120000"/>
            </a:pPr>
            <a:r>
              <a:rPr lang="en-US" sz="7500" dirty="0" smtClean="0"/>
              <a:t>Role of heredity and environment on human intelligence</a:t>
            </a:r>
            <a:endParaRPr lang="en-US" sz="75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3916331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rmAutofit fontScale="40000" lnSpcReduction="20000"/>
          </a:bodyPr>
          <a:lstStyle/>
          <a:p>
            <a:pPr marL="0" indent="0">
              <a:buNone/>
            </a:pPr>
            <a:r>
              <a:rPr lang="en-US" sz="7500" dirty="0" smtClean="0"/>
              <a:t>The Greeks: Aristotle</a:t>
            </a:r>
          </a:p>
          <a:p>
            <a:pPr>
              <a:lnSpc>
                <a:spcPct val="150000"/>
              </a:lnSpc>
              <a:buSzPct val="120000"/>
            </a:pPr>
            <a:r>
              <a:rPr lang="en-US" sz="7100" dirty="0" smtClean="0"/>
              <a:t>Work influenced by Socrates</a:t>
            </a:r>
          </a:p>
          <a:p>
            <a:pPr>
              <a:lnSpc>
                <a:spcPct val="150000"/>
              </a:lnSpc>
              <a:buSzPct val="120000"/>
            </a:pPr>
            <a:r>
              <a:rPr lang="en-US" sz="7100" dirty="0" smtClean="0"/>
              <a:t>Discussion of principle of eudemonia</a:t>
            </a:r>
          </a:p>
          <a:p>
            <a:pPr>
              <a:lnSpc>
                <a:spcPct val="150000"/>
              </a:lnSpc>
              <a:buSzPct val="120000"/>
            </a:pPr>
            <a:r>
              <a:rPr lang="en-US" sz="7100" dirty="0" smtClean="0"/>
              <a:t>Proposition of 12 basic virtues leads to virtue theory</a:t>
            </a:r>
          </a:p>
          <a:p>
            <a:pPr lvl="1">
              <a:lnSpc>
                <a:spcPct val="150000"/>
              </a:lnSpc>
              <a:buClr>
                <a:schemeClr val="accent1"/>
              </a:buClr>
              <a:buSzPct val="120000"/>
            </a:pPr>
            <a:endParaRPr lang="en-US" sz="6600" dirty="0" smtClean="0"/>
          </a:p>
          <a:p>
            <a:pPr marL="457200" lvl="1" indent="0">
              <a:lnSpc>
                <a:spcPct val="150000"/>
              </a:lnSpc>
              <a:buClr>
                <a:schemeClr val="accent1"/>
              </a:buClr>
              <a:buSzPct val="120000"/>
              <a:buNone/>
            </a:pPr>
            <a:endParaRPr lang="en-US" sz="65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1677833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rmAutofit fontScale="92500" lnSpcReduction="20000"/>
          </a:bodyPr>
          <a:lstStyle/>
          <a:p>
            <a:pPr marL="0" lvl="2" indent="0">
              <a:buNone/>
            </a:pPr>
            <a:r>
              <a:rPr lang="en-US" sz="3800" dirty="0" smtClean="0"/>
              <a:t>The Greeks: The Epicureans</a:t>
            </a:r>
          </a:p>
          <a:p>
            <a:pPr marL="342900" lvl="2" indent="-342900">
              <a:lnSpc>
                <a:spcPct val="150000"/>
              </a:lnSpc>
              <a:buSzPct val="120000"/>
            </a:pPr>
            <a:r>
              <a:rPr lang="en-US" sz="3800" dirty="0" smtClean="0"/>
              <a:t>Founders of school of Epicureanism  </a:t>
            </a:r>
          </a:p>
          <a:p>
            <a:pPr>
              <a:lnSpc>
                <a:spcPct val="150000"/>
              </a:lnSpc>
              <a:buSzPct val="120000"/>
            </a:pPr>
            <a:r>
              <a:rPr lang="en-US" sz="3800" dirty="0" smtClean="0"/>
              <a:t>Pleasures can be achieved by avoiding unnecessary pains</a:t>
            </a:r>
            <a:endParaRPr lang="en-US" sz="7200"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236619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Psychology</a:t>
            </a:r>
            <a:endParaRPr lang="en-US" dirty="0"/>
          </a:p>
        </p:txBody>
      </p:sp>
      <p:sp>
        <p:nvSpPr>
          <p:cNvPr id="3" name="Content Placeholder 2"/>
          <p:cNvSpPr>
            <a:spLocks noGrp="1"/>
          </p:cNvSpPr>
          <p:nvPr>
            <p:ph sz="quarter" idx="13"/>
          </p:nvPr>
        </p:nvSpPr>
        <p:spPr>
          <a:xfrm>
            <a:off x="1298448" y="2121407"/>
            <a:ext cx="3730752" cy="3602736"/>
          </a:xfrm>
        </p:spPr>
        <p:txBody>
          <a:bodyPr>
            <a:normAutofit fontScale="92500" lnSpcReduction="10000"/>
          </a:bodyPr>
          <a:lstStyle/>
          <a:p>
            <a:r>
              <a:rPr lang="en-US" dirty="0"/>
              <a:t>Everyday language: The scientific study of what makes life most worth living</a:t>
            </a:r>
          </a:p>
          <a:p>
            <a:r>
              <a:rPr lang="en-US" dirty="0" smtClean="0"/>
              <a:t>Concerned </a:t>
            </a:r>
            <a:r>
              <a:rPr lang="en-US" dirty="0"/>
              <a:t>with </a:t>
            </a:r>
            <a:r>
              <a:rPr lang="en-US" dirty="0" err="1" smtClean="0"/>
              <a:t>eudaimonia</a:t>
            </a:r>
            <a:r>
              <a:rPr lang="en-US" dirty="0" smtClean="0"/>
              <a:t>, or "</a:t>
            </a:r>
            <a:r>
              <a:rPr lang="en-US" dirty="0"/>
              <a:t>the good </a:t>
            </a:r>
            <a:r>
              <a:rPr lang="en-US" dirty="0" smtClean="0"/>
              <a:t>life," a reflection </a:t>
            </a:r>
            <a:r>
              <a:rPr lang="en-US" dirty="0"/>
              <a:t>about what holds the greatest value in life – the factors that contribute the most to a well-lived and fulfilling life. </a:t>
            </a:r>
          </a:p>
        </p:txBody>
      </p:sp>
      <p:pic>
        <p:nvPicPr>
          <p:cNvPr id="7" name="Picture 4" descr="http://www.authentichappiness.sas.upenn.edu/images/Martin-Seligman.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81753"/>
            <a:ext cx="1209675" cy="16192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cgu.edu/images/drucker/drucker%20faculty%20photos/Csikszentmihalyi.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62690"/>
            <a:ext cx="1634409"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638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a:xfrm>
            <a:off x="1600200" y="2133601"/>
            <a:ext cx="6324600" cy="3581399"/>
          </a:xfrm>
        </p:spPr>
        <p:txBody>
          <a:bodyPr>
            <a:noAutofit/>
          </a:bodyPr>
          <a:lstStyle/>
          <a:p>
            <a:pPr marL="0" lvl="2" indent="0">
              <a:buNone/>
            </a:pPr>
            <a:r>
              <a:rPr lang="en-US" sz="2600" dirty="0" smtClean="0"/>
              <a:t>The Greeks: The Summary of Greek Ideas on the Good Life </a:t>
            </a:r>
          </a:p>
          <a:p>
            <a:pPr>
              <a:lnSpc>
                <a:spcPct val="150000"/>
              </a:lnSpc>
              <a:buSzPct val="120000"/>
            </a:pPr>
            <a:r>
              <a:rPr lang="en-US" sz="2600" dirty="0" smtClean="0"/>
              <a:t> Four major theories </a:t>
            </a:r>
          </a:p>
          <a:p>
            <a:pPr lvl="1">
              <a:lnSpc>
                <a:spcPct val="150000"/>
              </a:lnSpc>
              <a:buSzPct val="125000"/>
            </a:pPr>
            <a:r>
              <a:rPr lang="en-US" sz="2000" dirty="0" smtClean="0"/>
              <a:t>The contemplative life</a:t>
            </a:r>
          </a:p>
          <a:p>
            <a:pPr lvl="1">
              <a:lnSpc>
                <a:spcPct val="150000"/>
              </a:lnSpc>
              <a:buSzPct val="125000"/>
            </a:pPr>
            <a:r>
              <a:rPr lang="en-US" sz="2000" dirty="0" smtClean="0"/>
              <a:t>The active life</a:t>
            </a:r>
          </a:p>
          <a:p>
            <a:pPr lvl="1">
              <a:lnSpc>
                <a:spcPct val="150000"/>
              </a:lnSpc>
              <a:buSzPct val="125000"/>
            </a:pPr>
            <a:r>
              <a:rPr lang="en-US" sz="2000" dirty="0" smtClean="0"/>
              <a:t>The fatalistic life</a:t>
            </a:r>
          </a:p>
          <a:p>
            <a:pPr lvl="1">
              <a:lnSpc>
                <a:spcPct val="150000"/>
              </a:lnSpc>
              <a:buSzPct val="125000"/>
            </a:pPr>
            <a:r>
              <a:rPr lang="en-US" sz="2000" dirty="0" smtClean="0"/>
              <a:t>Hedonism</a:t>
            </a:r>
          </a:p>
          <a:p>
            <a:pPr lvl="1">
              <a:lnSpc>
                <a:spcPct val="150000"/>
              </a:lnSpc>
              <a:buClr>
                <a:schemeClr val="accent1"/>
              </a:buClr>
              <a:buSzPct val="120000"/>
            </a:pPr>
            <a:endParaRPr lang="en-US" sz="2600" dirty="0" smtClean="0"/>
          </a:p>
          <a:p>
            <a:endParaRPr lang="en-US" sz="26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22237922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rmAutofit fontScale="70000" lnSpcReduction="20000"/>
          </a:bodyPr>
          <a:lstStyle/>
          <a:p>
            <a:pPr marL="0" lvl="2" indent="0">
              <a:buNone/>
            </a:pPr>
            <a:r>
              <a:rPr lang="en-US" sz="4100" smtClean="0"/>
              <a:t>The Greeks: The Summary of Greek Ideas on the Good Life </a:t>
            </a:r>
          </a:p>
          <a:p>
            <a:pPr>
              <a:lnSpc>
                <a:spcPct val="150000"/>
              </a:lnSpc>
              <a:buSzPct val="120000"/>
            </a:pPr>
            <a:r>
              <a:rPr lang="en-US" sz="4300" smtClean="0"/>
              <a:t>Two additional perspectives on the good life </a:t>
            </a:r>
          </a:p>
          <a:p>
            <a:pPr lvl="1">
              <a:lnSpc>
                <a:spcPct val="150000"/>
              </a:lnSpc>
              <a:buSzPct val="125000"/>
            </a:pPr>
            <a:r>
              <a:rPr lang="en-US" sz="4400" smtClean="0"/>
              <a:t>The heroic life </a:t>
            </a:r>
          </a:p>
          <a:p>
            <a:pPr lvl="1">
              <a:lnSpc>
                <a:spcPct val="150000"/>
              </a:lnSpc>
              <a:buSzPct val="125000"/>
            </a:pPr>
            <a:r>
              <a:rPr lang="en-US" sz="4400" smtClean="0"/>
              <a:t>The saintly life</a:t>
            </a:r>
            <a:endParaRPr lang="en-US" sz="44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1295680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Autofit/>
          </a:bodyPr>
          <a:lstStyle/>
          <a:p>
            <a:pPr marL="57150" indent="0">
              <a:lnSpc>
                <a:spcPct val="150000"/>
              </a:lnSpc>
              <a:buClr>
                <a:schemeClr val="accent1"/>
              </a:buClr>
              <a:buSzPct val="120000"/>
              <a:buNone/>
            </a:pPr>
            <a:r>
              <a:rPr lang="en-US" dirty="0" smtClean="0"/>
              <a:t>Early Christianity and the Middle Ages</a:t>
            </a:r>
          </a:p>
          <a:p>
            <a:pPr>
              <a:lnSpc>
                <a:spcPct val="150000"/>
              </a:lnSpc>
              <a:buSzPct val="120000"/>
            </a:pPr>
            <a:r>
              <a:rPr lang="en-US" sz="2400" dirty="0" smtClean="0"/>
              <a:t>Christianity also transformed the meaning of religious devotion in the West</a:t>
            </a:r>
          </a:p>
          <a:p>
            <a:pPr marL="57150" indent="0">
              <a:lnSpc>
                <a:spcPct val="150000"/>
              </a:lnSpc>
              <a:buClr>
                <a:schemeClr val="accent1"/>
              </a:buClr>
              <a:buSzPct val="120000"/>
              <a:buNone/>
            </a:pPr>
            <a:r>
              <a:rPr lang="en-US" sz="2400" dirty="0" smtClean="0"/>
              <a:t>The Virtue Theory in the Middle Ages </a:t>
            </a:r>
          </a:p>
          <a:p>
            <a:pPr>
              <a:lnSpc>
                <a:spcPct val="150000"/>
              </a:lnSpc>
              <a:buSzPct val="120000"/>
            </a:pPr>
            <a:r>
              <a:rPr lang="en-US" sz="2400" dirty="0" smtClean="0"/>
              <a:t>Seven deadly sins</a:t>
            </a:r>
          </a:p>
          <a:p>
            <a:pPr>
              <a:lnSpc>
                <a:spcPct val="150000"/>
              </a:lnSpc>
              <a:buSzPct val="120000"/>
            </a:pPr>
            <a:r>
              <a:rPr lang="en-US" sz="2400" dirty="0" smtClean="0"/>
              <a:t>Four cardinal virtues and three theological virtues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2126727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rmAutofit fontScale="25000" lnSpcReduction="20000"/>
          </a:bodyPr>
          <a:lstStyle/>
          <a:p>
            <a:pPr marL="57150" indent="0">
              <a:lnSpc>
                <a:spcPct val="150000"/>
              </a:lnSpc>
              <a:buClr>
                <a:schemeClr val="accent1"/>
              </a:buClr>
              <a:buSzPct val="120000"/>
              <a:buNone/>
            </a:pPr>
            <a:r>
              <a:rPr lang="en-US" sz="9600" dirty="0" smtClean="0"/>
              <a:t>Early Christianity and the Middle Ages: Moses Maimonides </a:t>
            </a:r>
          </a:p>
          <a:p>
            <a:pPr>
              <a:lnSpc>
                <a:spcPct val="150000"/>
              </a:lnSpc>
              <a:buSzPct val="120000"/>
            </a:pPr>
            <a:r>
              <a:rPr lang="en-US" sz="9600" dirty="0" smtClean="0"/>
              <a:t>Renowned Jewish religious leader, philosopher, and physician in Egypt </a:t>
            </a:r>
          </a:p>
          <a:p>
            <a:pPr>
              <a:lnSpc>
                <a:spcPct val="150000"/>
              </a:lnSpc>
              <a:buSzPct val="120000"/>
            </a:pPr>
            <a:r>
              <a:rPr lang="en-US" sz="9600" dirty="0" smtClean="0"/>
              <a:t>Advocated the practice of mindfulness as vital to healthy functioning</a:t>
            </a:r>
          </a:p>
          <a:p>
            <a:pPr>
              <a:lnSpc>
                <a:spcPct val="150000"/>
              </a:lnSpc>
              <a:buSzPct val="120000"/>
            </a:pPr>
            <a:r>
              <a:rPr lang="en-US" sz="9600" dirty="0" smtClean="0"/>
              <a:t>Encouraged the development of positive character traits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500690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rmAutofit fontScale="62500" lnSpcReduction="20000"/>
          </a:bodyPr>
          <a:lstStyle/>
          <a:p>
            <a:pPr marL="0" indent="0">
              <a:lnSpc>
                <a:spcPct val="150000"/>
              </a:lnSpc>
              <a:spcBef>
                <a:spcPts val="600"/>
              </a:spcBef>
              <a:buClr>
                <a:schemeClr val="accent1"/>
              </a:buClr>
              <a:buSzPct val="120000"/>
              <a:buNone/>
            </a:pPr>
            <a:r>
              <a:rPr lang="en-US" sz="4100" dirty="0" smtClean="0"/>
              <a:t>The Renaissance to the Age of Enlightenment: The Rise of Science</a:t>
            </a:r>
          </a:p>
          <a:p>
            <a:pPr>
              <a:lnSpc>
                <a:spcPct val="150000"/>
              </a:lnSpc>
              <a:buSzPct val="120000"/>
            </a:pPr>
            <a:r>
              <a:rPr lang="en-US" sz="4000" dirty="0" smtClean="0"/>
              <a:t>Universe as a whole is one vast machine</a:t>
            </a:r>
          </a:p>
          <a:p>
            <a:pPr>
              <a:lnSpc>
                <a:spcPct val="150000"/>
              </a:lnSpc>
              <a:buSzPct val="120000"/>
            </a:pPr>
            <a:r>
              <a:rPr lang="en-US" sz="4000" dirty="0" smtClean="0"/>
              <a:t>Western intellectual life became modern in mood, temper, purpose, and presupposition</a:t>
            </a:r>
            <a:endParaRPr lang="en-US" sz="4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2603797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Autofit/>
          </a:bodyPr>
          <a:lstStyle/>
          <a:p>
            <a:pPr marL="0" indent="0">
              <a:lnSpc>
                <a:spcPct val="150000"/>
              </a:lnSpc>
              <a:spcBef>
                <a:spcPts val="600"/>
              </a:spcBef>
              <a:buClr>
                <a:schemeClr val="accent1"/>
              </a:buClr>
              <a:buSzPct val="120000"/>
              <a:buNone/>
            </a:pPr>
            <a:r>
              <a:rPr lang="en-US" sz="2800" smtClean="0"/>
              <a:t>The Renaissance to the Age of Enlightenment: The Rise of Democracy</a:t>
            </a:r>
          </a:p>
          <a:p>
            <a:pPr>
              <a:lnSpc>
                <a:spcPct val="150000"/>
              </a:lnSpc>
              <a:buSzPct val="120000"/>
            </a:pPr>
            <a:r>
              <a:rPr lang="en-US" sz="2700" smtClean="0"/>
              <a:t>All men are created equal: they are endowed by their Creator with certain inalienable rights</a:t>
            </a:r>
          </a:p>
          <a:p>
            <a:pPr>
              <a:lnSpc>
                <a:spcPct val="150000"/>
              </a:lnSpc>
              <a:buSzPct val="120000"/>
            </a:pPr>
            <a:r>
              <a:rPr lang="en-US" sz="2700" smtClean="0"/>
              <a:t>The action of happiness became a right as well as a personal choice</a:t>
            </a:r>
            <a:endParaRPr lang="en-US" sz="27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4150024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sz="3800" dirty="0" smtClean="0"/>
              <a:t>Romanticism and the 19th Century: Emotion and the Romantics</a:t>
            </a:r>
          </a:p>
          <a:p>
            <a:pPr>
              <a:lnSpc>
                <a:spcPct val="150000"/>
              </a:lnSpc>
              <a:buSzPct val="120000"/>
            </a:pPr>
            <a:r>
              <a:rPr lang="en-US" sz="3800" dirty="0" smtClean="0"/>
              <a:t>Express individualism</a:t>
            </a:r>
          </a:p>
          <a:p>
            <a:pPr>
              <a:lnSpc>
                <a:spcPct val="150000"/>
              </a:lnSpc>
              <a:buSzPct val="120000"/>
            </a:pPr>
            <a:r>
              <a:rPr lang="en-US" sz="3800" dirty="0" smtClean="0"/>
              <a:t>The Romantic movement</a:t>
            </a:r>
          </a:p>
          <a:p>
            <a:pPr>
              <a:lnSpc>
                <a:spcPct val="150000"/>
              </a:lnSpc>
              <a:buSzPct val="120000"/>
            </a:pPr>
            <a:r>
              <a:rPr lang="en-US" sz="3800" dirty="0" smtClean="0"/>
              <a:t>Ability to feel emotions intensely was important to living a full and significant life</a:t>
            </a:r>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3886239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a:xfrm>
            <a:off x="1371600" y="2133600"/>
            <a:ext cx="6688668" cy="4222750"/>
          </a:xfrm>
        </p:spPr>
        <p:txBody>
          <a:bodyPr>
            <a:normAutofit/>
          </a:bodyPr>
          <a:lstStyle/>
          <a:p>
            <a:pPr marL="0" indent="0">
              <a:buNone/>
            </a:pPr>
            <a:r>
              <a:rPr lang="en-US" sz="3200" dirty="0" smtClean="0"/>
              <a:t>Romanticism and the 19th Century: Love in the Romantic Period</a:t>
            </a:r>
          </a:p>
          <a:p>
            <a:pPr>
              <a:lnSpc>
                <a:spcPct val="150000"/>
              </a:lnSpc>
              <a:buSzPct val="120000"/>
            </a:pPr>
            <a:r>
              <a:rPr lang="en-US" sz="3200" dirty="0" smtClean="0"/>
              <a:t>The romantic love in different countries</a:t>
            </a:r>
          </a:p>
          <a:p>
            <a:pPr marL="0" indent="0">
              <a:lnSpc>
                <a:spcPct val="150000"/>
              </a:lnSpc>
              <a:buClr>
                <a:schemeClr val="accent1"/>
              </a:buClr>
              <a:buSzPct val="120000"/>
              <a:buNone/>
            </a:pPr>
            <a:endParaRPr lang="en-US" sz="4100" dirty="0" smtClean="0"/>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1944407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rmAutofit fontScale="62500" lnSpcReduction="20000"/>
          </a:bodyPr>
          <a:lstStyle/>
          <a:p>
            <a:pPr marL="0" indent="0">
              <a:lnSpc>
                <a:spcPct val="150000"/>
              </a:lnSpc>
              <a:buClr>
                <a:schemeClr val="accent1"/>
              </a:buClr>
              <a:buSzPct val="120000"/>
              <a:buNone/>
            </a:pPr>
            <a:r>
              <a:rPr lang="en-US" sz="4100" dirty="0"/>
              <a:t>Romanticism and the 19th Century: Celebrating Childhood Experience </a:t>
            </a:r>
          </a:p>
          <a:p>
            <a:pPr>
              <a:lnSpc>
                <a:spcPct val="150000"/>
              </a:lnSpc>
              <a:buSzPct val="120000"/>
            </a:pPr>
            <a:r>
              <a:rPr lang="en-US" sz="4100" dirty="0"/>
              <a:t>Emphasizes the importance of exposing children to nature and encouraging their individual self-expression</a:t>
            </a:r>
            <a:endParaRPr lang="en-US" sz="4100" dirty="0" smtClean="0"/>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3402083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chemeClr val="accent1">
                    <a:lumMod val="75000"/>
                  </a:schemeClr>
                </a:solidFill>
              </a:rPr>
              <a:t>A Short History of Well-being</a:t>
            </a:r>
            <a:br>
              <a:rPr lang="en-US" smtClean="0">
                <a:solidFill>
                  <a:schemeClr val="accent1">
                    <a:lumMod val="75000"/>
                  </a:schemeClr>
                </a:solidFill>
              </a:rPr>
            </a:br>
            <a:r>
              <a:rPr lang="en-US" smtClean="0">
                <a:solidFill>
                  <a:schemeClr val="accent1">
                    <a:lumMod val="75000"/>
                  </a:schemeClr>
                </a:solidFill>
              </a:rPr>
              <a:t> in the Western World</a:t>
            </a:r>
            <a:endParaRPr lang="en-US" dirty="0"/>
          </a:p>
        </p:txBody>
      </p:sp>
      <p:sp>
        <p:nvSpPr>
          <p:cNvPr id="3" name="Content Placeholder 2"/>
          <p:cNvSpPr>
            <a:spLocks noGrp="1"/>
          </p:cNvSpPr>
          <p:nvPr>
            <p:ph idx="1"/>
          </p:nvPr>
        </p:nvSpPr>
        <p:spPr/>
        <p:txBody>
          <a:bodyPr>
            <a:normAutofit fontScale="85000" lnSpcReduction="20000"/>
          </a:bodyPr>
          <a:lstStyle/>
          <a:p>
            <a:pPr marL="0" indent="0" hangingPunct="0">
              <a:buNone/>
            </a:pPr>
            <a:r>
              <a:rPr lang="en-US" sz="3500" dirty="0" smtClean="0"/>
              <a:t>The 20th Century</a:t>
            </a:r>
            <a:r>
              <a:rPr lang="en-US" sz="3500" cap="all" dirty="0" smtClean="0"/>
              <a:t>:</a:t>
            </a:r>
            <a:r>
              <a:rPr lang="en-US" sz="3500" dirty="0" smtClean="0"/>
              <a:t> Humanistic Psychology </a:t>
            </a:r>
          </a:p>
          <a:p>
            <a:pPr>
              <a:lnSpc>
                <a:spcPct val="150000"/>
              </a:lnSpc>
              <a:buSzPct val="120000"/>
            </a:pPr>
            <a:r>
              <a:rPr lang="en-US" sz="3500" dirty="0" smtClean="0"/>
              <a:t>Differences between humanistic psychology and positive psychology </a:t>
            </a:r>
          </a:p>
          <a:p>
            <a:pPr>
              <a:lnSpc>
                <a:spcPct val="150000"/>
              </a:lnSpc>
              <a:buSzPct val="120000"/>
            </a:pPr>
            <a:r>
              <a:rPr lang="en-US" sz="3500" dirty="0" smtClean="0"/>
              <a:t>Western psychology and Eastern psychology in the 20th century </a:t>
            </a:r>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576609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33400" y="663161"/>
            <a:ext cx="8229600" cy="1370013"/>
          </a:xfrm>
        </p:spPr>
        <p:txBody>
          <a:bodyPr/>
          <a:lstStyle/>
          <a:p>
            <a:pPr eaLnBrk="1" fontAlgn="auto" hangingPunct="1">
              <a:spcAft>
                <a:spcPts val="0"/>
              </a:spcAft>
              <a:defRPr/>
            </a:pPr>
            <a:r>
              <a:rPr lang="en-US" altLang="en-US" dirty="0" smtClean="0"/>
              <a:t>Historical overview</a:t>
            </a:r>
          </a:p>
        </p:txBody>
      </p:sp>
      <p:sp>
        <p:nvSpPr>
          <p:cNvPr id="6147" name="Content Placeholder 2"/>
          <p:cNvSpPr>
            <a:spLocks noGrp="1"/>
          </p:cNvSpPr>
          <p:nvPr>
            <p:ph idx="1"/>
          </p:nvPr>
        </p:nvSpPr>
        <p:spPr/>
        <p:txBody>
          <a:bodyPr/>
          <a:lstStyle/>
          <a:p>
            <a:pPr eaLnBrk="1" hangingPunct="1">
              <a:defRPr/>
            </a:pPr>
            <a:r>
              <a:rPr lang="en-US" altLang="en-US" dirty="0" smtClean="0"/>
              <a:t>Before World War II emphasis on curing illness, making life more fulfilling, and nurturing talent…</a:t>
            </a:r>
          </a:p>
          <a:p>
            <a:pPr eaLnBrk="1" hangingPunct="1">
              <a:defRPr/>
            </a:pPr>
            <a:endParaRPr lang="en-US" altLang="en-US" dirty="0" smtClean="0"/>
          </a:p>
          <a:p>
            <a:pPr eaLnBrk="1" hangingPunct="1">
              <a:defRPr/>
            </a:pPr>
            <a:r>
              <a:rPr lang="en-US" altLang="en-US" dirty="0" smtClean="0"/>
              <a:t>1947 NIMH shifted focus to research into pathology</a:t>
            </a:r>
          </a:p>
          <a:p>
            <a:pPr marL="0" indent="0" eaLnBrk="1" hangingPunct="1">
              <a:buFont typeface="Arial" panose="020B0604020202020204" pitchFamily="34" charset="0"/>
              <a:buNone/>
              <a:defRPr/>
            </a:pPr>
            <a:endParaRPr lang="en-US" altLang="en-US" dirty="0" smtClean="0"/>
          </a:p>
          <a:p>
            <a:pPr eaLnBrk="1" hangingPunct="1">
              <a:defRPr/>
            </a:pPr>
            <a:r>
              <a:rPr lang="en-US" altLang="en-US" dirty="0" smtClean="0"/>
              <a:t>Human beings came to be seen as passive</a:t>
            </a:r>
          </a:p>
          <a:p>
            <a:pPr eaLnBrk="1" hangingPunct="1">
              <a:defRPr/>
            </a:pPr>
            <a:endParaRPr lang="en-US" altLang="en-US" dirty="0" smtClean="0"/>
          </a:p>
          <a:p>
            <a:pPr eaLnBrk="1" hangingPunct="1">
              <a:defRPr/>
            </a:pPr>
            <a:endParaRPr lang="en-US" altLang="en-US" dirty="0" smtClean="0"/>
          </a:p>
        </p:txBody>
      </p:sp>
      <p:sp>
        <p:nvSpPr>
          <p:cNvPr id="4" name="Footer Placeholder 3"/>
          <p:cNvSpPr>
            <a:spLocks noGrp="1"/>
          </p:cNvSpPr>
          <p:nvPr>
            <p:ph type="ftr" sz="quarter" idx="11"/>
          </p:nvPr>
        </p:nvSpPr>
        <p:spPr/>
        <p:txBody>
          <a:bodyPr/>
          <a:lstStyle/>
          <a:p>
            <a:pPr>
              <a:defRPr/>
            </a:pPr>
            <a:r>
              <a:rPr lang="en-US"/>
              <a:t>Positive Psychology: The Scientific and Practical Explorations of Human Strengths © 2014 SAGE</a:t>
            </a:r>
          </a:p>
        </p:txBody>
      </p:sp>
    </p:spTree>
    <p:extLst>
      <p:ext uri="{BB962C8B-B14F-4D97-AF65-F5344CB8AC3E}">
        <p14:creationId xmlns:p14="http://schemas.microsoft.com/office/powerpoint/2010/main" val="31701564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all" dirty="0" smtClean="0">
                <a:solidFill>
                  <a:schemeClr val="accent1">
                    <a:lumMod val="75000"/>
                  </a:schemeClr>
                </a:solidFill>
              </a:rPr>
              <a:t>P</a:t>
            </a:r>
            <a:r>
              <a:rPr lang="en-US" dirty="0" smtClean="0">
                <a:solidFill>
                  <a:schemeClr val="accent1">
                    <a:lumMod val="75000"/>
                  </a:schemeClr>
                </a:solidFill>
              </a:rPr>
              <a:t>ositive Psychology Today</a:t>
            </a:r>
            <a:endParaRPr lang="en-US" dirty="0">
              <a:solidFill>
                <a:schemeClr val="accent1">
                  <a:lumMod val="75000"/>
                </a:schemeClr>
              </a:solidFill>
            </a:endParaRPr>
          </a:p>
        </p:txBody>
      </p:sp>
      <p:sp>
        <p:nvSpPr>
          <p:cNvPr id="3" name="Content Placeholder 2"/>
          <p:cNvSpPr>
            <a:spLocks noGrp="1"/>
          </p:cNvSpPr>
          <p:nvPr>
            <p:ph idx="1"/>
          </p:nvPr>
        </p:nvSpPr>
        <p:spPr/>
        <p:txBody>
          <a:bodyPr>
            <a:normAutofit fontScale="92500" lnSpcReduction="20000"/>
          </a:bodyPr>
          <a:lstStyle/>
          <a:p>
            <a:pPr>
              <a:lnSpc>
                <a:spcPct val="150000"/>
              </a:lnSpc>
              <a:buSzPct val="120000"/>
            </a:pPr>
            <a:r>
              <a:rPr lang="en-US" sz="3000" smtClean="0"/>
              <a:t>Positive psychology extensively covered in professional journals </a:t>
            </a:r>
          </a:p>
          <a:p>
            <a:pPr>
              <a:lnSpc>
                <a:spcPct val="150000"/>
              </a:lnSpc>
              <a:buSzPct val="120000"/>
            </a:pPr>
            <a:r>
              <a:rPr lang="en-US" sz="3000" smtClean="0"/>
              <a:t>Special focus on studying topics relevant to positive human functioning</a:t>
            </a:r>
          </a:p>
          <a:p>
            <a:pPr>
              <a:lnSpc>
                <a:spcPct val="150000"/>
              </a:lnSpc>
              <a:buSzPct val="120000"/>
            </a:pPr>
            <a:r>
              <a:rPr lang="en-US" sz="3000" smtClean="0"/>
              <a:t>Positive psychology has a permanent place in scientific psychology</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Tree>
    <p:extLst>
      <p:ext uri="{BB962C8B-B14F-4D97-AF65-F5344CB8AC3E}">
        <p14:creationId xmlns:p14="http://schemas.microsoft.com/office/powerpoint/2010/main" val="346109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5867400" cy="1600200"/>
          </a:xfrm>
        </p:spPr>
        <p:txBody>
          <a:bodyPr/>
          <a:lstStyle/>
          <a:p>
            <a:pPr>
              <a:defRPr/>
            </a:pPr>
            <a:r>
              <a:rPr lang="en-US" dirty="0" smtClean="0"/>
              <a:t>School Sisters of </a:t>
            </a:r>
            <a:br>
              <a:rPr lang="en-US" dirty="0" smtClean="0"/>
            </a:br>
            <a:r>
              <a:rPr lang="en-US" dirty="0" smtClean="0"/>
              <a:t>Notre Dame 1932</a:t>
            </a:r>
            <a:endParaRPr lang="en-US" dirty="0"/>
          </a:p>
        </p:txBody>
      </p:sp>
      <p:sp>
        <p:nvSpPr>
          <p:cNvPr id="4" name="Footer Placeholder 3"/>
          <p:cNvSpPr>
            <a:spLocks noGrp="1"/>
          </p:cNvSpPr>
          <p:nvPr>
            <p:ph type="ftr" sz="quarter" idx="11"/>
          </p:nvPr>
        </p:nvSpPr>
        <p:spPr/>
        <p:txBody>
          <a:bodyPr/>
          <a:lstStyle/>
          <a:p>
            <a:pPr>
              <a:defRPr/>
            </a:pPr>
            <a:r>
              <a:rPr lang="en-US" dirty="0" smtClean="0"/>
              <a:t>Authentic Happiness by Seligman (2002)</a:t>
            </a:r>
            <a:endParaRPr lang="en-US" dirty="0"/>
          </a:p>
        </p:txBody>
      </p:sp>
      <p:pic>
        <p:nvPicPr>
          <p:cNvPr id="16388" name="Picture 4" descr="Sisters of Notre Dame de Nam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075" y="304800"/>
            <a:ext cx="2295525"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1295399" y="2819400"/>
            <a:ext cx="6553201"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defRPr/>
            </a:pPr>
            <a:r>
              <a:rPr lang="en-US" dirty="0" err="1" smtClean="0"/>
              <a:t>Ceclia</a:t>
            </a:r>
            <a:r>
              <a:rPr lang="en-US" dirty="0" smtClean="0"/>
              <a:t> </a:t>
            </a:r>
            <a:r>
              <a:rPr lang="en-US" dirty="0" err="1" smtClean="0"/>
              <a:t>O’Payne</a:t>
            </a:r>
            <a:r>
              <a:rPr lang="en-US" dirty="0" smtClean="0"/>
              <a:t> Autobiographical sketch</a:t>
            </a:r>
          </a:p>
          <a:p>
            <a:pPr marL="0" indent="0">
              <a:buFont typeface="Arial" panose="020B0604020202020204" pitchFamily="34" charset="0"/>
              <a:buNone/>
              <a:defRPr/>
            </a:pPr>
            <a:r>
              <a:rPr lang="en-US" dirty="0" smtClean="0"/>
              <a:t>	“God started my life off well by bestowing upon me grace of inestimable value…The past year which I spent as a candidate studying at Notre Dame has been a very happy one. Now I look forward with eager joy to receiving the Holy Habit of Our Lady and to a life of union with Love Divine.”</a:t>
            </a:r>
            <a:endParaRPr lang="en-US" dirty="0"/>
          </a:p>
        </p:txBody>
      </p:sp>
    </p:spTree>
    <p:extLst>
      <p:ext uri="{BB962C8B-B14F-4D97-AF65-F5344CB8AC3E}">
        <p14:creationId xmlns:p14="http://schemas.microsoft.com/office/powerpoint/2010/main" val="1714633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225" y="685006"/>
            <a:ext cx="5867400" cy="1600200"/>
          </a:xfrm>
        </p:spPr>
        <p:txBody>
          <a:bodyPr/>
          <a:lstStyle/>
          <a:p>
            <a:pPr>
              <a:defRPr/>
            </a:pPr>
            <a:r>
              <a:rPr lang="en-US" dirty="0" smtClean="0"/>
              <a:t>School Sisters of </a:t>
            </a:r>
            <a:br>
              <a:rPr lang="en-US" dirty="0" smtClean="0"/>
            </a:br>
            <a:r>
              <a:rPr lang="en-US" dirty="0" smtClean="0"/>
              <a:t>Notre Dame 1932</a:t>
            </a:r>
            <a:endParaRPr lang="en-US" dirty="0"/>
          </a:p>
        </p:txBody>
      </p:sp>
      <p:sp>
        <p:nvSpPr>
          <p:cNvPr id="4" name="Footer Placeholder 3"/>
          <p:cNvSpPr>
            <a:spLocks noGrp="1"/>
          </p:cNvSpPr>
          <p:nvPr>
            <p:ph type="ftr" sz="quarter" idx="11"/>
          </p:nvPr>
        </p:nvSpPr>
        <p:spPr/>
        <p:txBody>
          <a:bodyPr/>
          <a:lstStyle/>
          <a:p>
            <a:pPr>
              <a:defRPr/>
            </a:pPr>
            <a:r>
              <a:rPr lang="en-US" dirty="0"/>
              <a:t>Authentic Happiness by Seligman (2002)</a:t>
            </a:r>
          </a:p>
          <a:p>
            <a:pPr>
              <a:defRPr/>
            </a:pPr>
            <a:endParaRPr lang="en-US" dirty="0"/>
          </a:p>
        </p:txBody>
      </p:sp>
      <p:pic>
        <p:nvPicPr>
          <p:cNvPr id="17412" name="Picture 4" descr="Sisters of Notre Dame de Nam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075" y="304800"/>
            <a:ext cx="2295525"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990599" y="2819400"/>
            <a:ext cx="6858001"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7F7F7F"/>
                </a:solidFill>
                <a:latin typeface="+mj-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7F7F7F"/>
                </a:solidFill>
                <a:latin typeface="+mj-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7F7F7F"/>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defRPr/>
            </a:pPr>
            <a:r>
              <a:rPr lang="en-US" dirty="0" smtClean="0"/>
              <a:t>Marguerite Donnelly Autobiographical sketch</a:t>
            </a:r>
          </a:p>
          <a:p>
            <a:pPr marL="0" indent="0">
              <a:buFont typeface="Arial" panose="020B0604020202020204" pitchFamily="34" charset="0"/>
              <a:buNone/>
              <a:defRPr/>
            </a:pPr>
            <a:r>
              <a:rPr lang="en-US" dirty="0" smtClean="0"/>
              <a:t>	“I was born on September 26, 1909, the eldest of seven children, five girls and two boys…My candidate year was spent in the motherhouse, teaching chemistry and second year Latin at Notre Dame Institute. With God’s grace, I intend to do my best for our Order, for the spread of religion and for my personal sanctification.”</a:t>
            </a:r>
            <a:endParaRPr lang="en-US" dirty="0"/>
          </a:p>
        </p:txBody>
      </p:sp>
    </p:spTree>
    <p:extLst>
      <p:ext uri="{BB962C8B-B14F-4D97-AF65-F5344CB8AC3E}">
        <p14:creationId xmlns:p14="http://schemas.microsoft.com/office/powerpoint/2010/main" val="16776886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13640</TotalTime>
  <Words>2638</Words>
  <Application>Microsoft Office PowerPoint</Application>
  <PresentationFormat>On-screen Show (4:3)</PresentationFormat>
  <Paragraphs>430</Paragraphs>
  <Slides>70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Brush Script MT</vt:lpstr>
      <vt:lpstr>Calibri</vt:lpstr>
      <vt:lpstr>Century Gothic</vt:lpstr>
      <vt:lpstr>Constantia</vt:lpstr>
      <vt:lpstr>Courier New</vt:lpstr>
      <vt:lpstr>Franklin Gothic Book</vt:lpstr>
      <vt:lpstr>Rage Italic</vt:lpstr>
      <vt:lpstr>Wingdings</vt:lpstr>
      <vt:lpstr>Pushpin</vt:lpstr>
      <vt:lpstr>Positive Psychology</vt:lpstr>
      <vt:lpstr>PowerPoint Presentation</vt:lpstr>
      <vt:lpstr>PowerPoint Presentation</vt:lpstr>
      <vt:lpstr>PowerPoint Presentation</vt:lpstr>
      <vt:lpstr>Positive Psychology</vt:lpstr>
      <vt:lpstr>Positive Psychology</vt:lpstr>
      <vt:lpstr>Historical overview</vt:lpstr>
      <vt:lpstr>School Sisters of  Notre Dame 1932</vt:lpstr>
      <vt:lpstr>School Sisters of  Notre Dame 1932</vt:lpstr>
      <vt:lpstr>School Sisters of  Notre Dame 1932</vt:lpstr>
      <vt:lpstr>PsycInfo Research Papers</vt:lpstr>
      <vt:lpstr>Thoughts from Seligman</vt:lpstr>
      <vt:lpstr>Guiding Theories in Positive Psychology</vt:lpstr>
      <vt:lpstr>Seligman’s shift</vt:lpstr>
      <vt:lpstr>What Is Positive Psychology?</vt:lpstr>
      <vt:lpstr>PERMA</vt:lpstr>
      <vt:lpstr>PowerPoint Presentation</vt:lpstr>
      <vt:lpstr>Flourishing</vt:lpstr>
      <vt:lpstr>Positive Emotions</vt:lpstr>
      <vt:lpstr>Quote</vt:lpstr>
      <vt:lpstr>Engagement</vt:lpstr>
      <vt:lpstr>PowerPoint Presentation</vt:lpstr>
      <vt:lpstr>Flow</vt:lpstr>
      <vt:lpstr>Positive Relationships</vt:lpstr>
      <vt:lpstr>Meaning</vt:lpstr>
      <vt:lpstr>Accomplishment</vt:lpstr>
      <vt:lpstr>Flourishing and Strengths </vt:lpstr>
      <vt:lpstr>Flourish and Strengths</vt:lpstr>
      <vt:lpstr>Strengths</vt:lpstr>
      <vt:lpstr>PowerPoint Presentation</vt:lpstr>
      <vt:lpstr>PowerPoint Presentation</vt:lpstr>
      <vt:lpstr>Martin Seligman</vt:lpstr>
      <vt:lpstr>Positive Psychotherapy Exercises and Tools</vt:lpstr>
      <vt:lpstr>Gratitude Journal</vt:lpstr>
      <vt:lpstr>Mindfulness</vt:lpstr>
      <vt:lpstr>Mindfulness</vt:lpstr>
      <vt:lpstr>PowerPoint Presentation</vt:lpstr>
      <vt:lpstr>Benefits of Mindfulness</vt:lpstr>
      <vt:lpstr>Welcome to Positive Psychology</vt:lpstr>
      <vt:lpstr>The Dimensions of Positive Psychology: 3 Levels</vt:lpstr>
      <vt:lpstr>The Scope of Positive Psychology </vt:lpstr>
      <vt:lpstr>Basic Themes of Positive Psychology</vt:lpstr>
      <vt:lpstr>Basic Themes of Positive Psychology</vt:lpstr>
      <vt:lpstr>Importance of Positive Emotions</vt:lpstr>
      <vt:lpstr>Basic Themes of Positive Psychology</vt:lpstr>
      <vt:lpstr>Basic Themes of Positive Psychology</vt:lpstr>
      <vt:lpstr>Basic Themes of Positive Psychology</vt:lpstr>
      <vt:lpstr>Basic Themes of Positive Psychology</vt:lpstr>
      <vt:lpstr>Basic Themes of Positive Psychology</vt:lpstr>
      <vt:lpstr>Basic Themes of Positive Psychology</vt:lpstr>
      <vt:lpstr>Basic Themes of Positive Psychology</vt:lpstr>
      <vt:lpstr>Basic Themes of Positive Psychology</vt:lpstr>
      <vt:lpstr>Basic Themes of Positive Psychology</vt:lpstr>
      <vt:lpstr> A Short History of Well-being  in the Western World </vt:lpstr>
      <vt:lpstr>A Short History of Well-being  in the Western World</vt:lpstr>
      <vt:lpstr>A Short History of Well-being  in the Western World</vt:lpstr>
      <vt:lpstr>A Short History of Well-being  in the Western World</vt:lpstr>
      <vt:lpstr>A Short History of Well-being  in the Western World</vt:lpstr>
      <vt:lpstr>A Short History of Well-being  in the Western World</vt:lpstr>
      <vt:lpstr>A Short History of Well-being  in the Western World</vt:lpstr>
      <vt:lpstr>A Short History of Well-being  in the Western World</vt:lpstr>
      <vt:lpstr>A Short History of Well-being  in the Western World</vt:lpstr>
      <vt:lpstr>A Short History of Well-being  in the Western World</vt:lpstr>
      <vt:lpstr>A Short History of Well-being  in the Western World</vt:lpstr>
      <vt:lpstr>A Short History of Well-being  in the Western World</vt:lpstr>
      <vt:lpstr>A Short History of Well-being  in the Western World</vt:lpstr>
      <vt:lpstr>A Short History of Well-being  in the Western World</vt:lpstr>
      <vt:lpstr>A Short History of Well-being  in the Western World</vt:lpstr>
      <vt:lpstr>A Short History of Well-being  in the Western World</vt:lpstr>
      <vt:lpstr>Positive Psychology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Positive Psychology</dc:title>
  <dc:creator>Traver, Holly A</dc:creator>
  <cp:lastModifiedBy>saaif ahmed</cp:lastModifiedBy>
  <cp:revision>53</cp:revision>
  <dcterms:created xsi:type="dcterms:W3CDTF">2013-04-19T01:07:42Z</dcterms:created>
  <dcterms:modified xsi:type="dcterms:W3CDTF">2020-11-06T17:10:43Z</dcterms:modified>
</cp:coreProperties>
</file>